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F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5DE4B-4D5A-4BED-BE00-8A1714056A4A}" type="datetimeFigureOut">
              <a:rPr lang="sv-SE" smtClean="0"/>
              <a:t>2018-04-26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49EFD-19F7-4460-87B6-71B0407ED9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904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Version = Taktiskt utbytbara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9EFD-19F7-4460-87B6-71B0407ED94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21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Version = Taktiskt utbytbara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9EFD-19F7-4460-87B6-71B0407ED94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21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162050"/>
            <a:ext cx="9144000" cy="4772025"/>
          </a:xfrm>
          <a:prstGeom prst="rect">
            <a:avLst/>
          </a:prstGeom>
          <a:solidFill>
            <a:srgbClr val="DAD7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  <a:latin typeface="Times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8" y="5992813"/>
            <a:ext cx="16700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8686800" y="6357938"/>
            <a:ext cx="457200" cy="74612"/>
          </a:xfrm>
          <a:prstGeom prst="rect">
            <a:avLst/>
          </a:prstGeom>
          <a:solidFill>
            <a:srgbClr val="82786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6357938"/>
            <a:ext cx="6858000" cy="79375"/>
          </a:xfrm>
          <a:prstGeom prst="rect">
            <a:avLst/>
          </a:prstGeom>
          <a:solidFill>
            <a:srgbClr val="82786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284538"/>
            <a:ext cx="7993063" cy="854075"/>
          </a:xfrm>
          <a:extLst>
            <a:ext uri="{909E8E84-426E-40DD-AFC4-6F175D3DCCD1}">
              <a14:hiddenFill xmlns:a14="http://schemas.microsoft.com/office/drawing/2010/main">
                <a:solidFill>
                  <a:srgbClr val="C60C3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542A00">
                      <a:alpha val="31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>
              <a:buClr>
                <a:schemeClr val="hlink"/>
              </a:buClr>
              <a:buFont typeface="Times" charset="0"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7700" y="2457450"/>
            <a:ext cx="7993063" cy="6699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542A00">
                      <a:alpha val="31000"/>
                    </a:srgbClr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sz="44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3106719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1878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404813"/>
            <a:ext cx="1997075" cy="52197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47700" y="404813"/>
            <a:ext cx="5843588" cy="52197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73721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13417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453799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7700" y="1665288"/>
            <a:ext cx="3919538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9638" y="1665288"/>
            <a:ext cx="3921125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5341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4676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94745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52894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413371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100235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1162050"/>
            <a:ext cx="9144000" cy="4772025"/>
          </a:xfrm>
          <a:prstGeom prst="rect">
            <a:avLst/>
          </a:prstGeom>
          <a:solidFill>
            <a:srgbClr val="DAD7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65288"/>
            <a:ext cx="799306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542A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8" y="5992813"/>
            <a:ext cx="16700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04813"/>
            <a:ext cx="79819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3838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0" y="6357938"/>
            <a:ext cx="6858000" cy="793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8686800" y="6357938"/>
            <a:ext cx="457200" cy="746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6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60C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60C3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60C3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60C3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60C3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60C3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60C3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60C3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60C30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30000"/>
        <a:buFont typeface="Wingdings" pitchFamily="2" charset="2"/>
        <a:buChar char="§"/>
        <a:defRPr sz="2800">
          <a:solidFill>
            <a:srgbClr val="686058"/>
          </a:solidFill>
          <a:latin typeface="+mn-lt"/>
          <a:ea typeface="+mn-ea"/>
          <a:cs typeface="+mn-cs"/>
        </a:defRPr>
      </a:lvl1pPr>
      <a:lvl2pPr marL="812800" indent="-2794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Font typeface="Wingdings" pitchFamily="2" charset="2"/>
        <a:buChar char="§"/>
        <a:defRPr sz="2400">
          <a:solidFill>
            <a:srgbClr val="686058"/>
          </a:solidFill>
          <a:latin typeface="+mn-lt"/>
        </a:defRPr>
      </a:lvl2pPr>
      <a:lvl3pPr marL="131762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30000"/>
        <a:buFont typeface="Wingdings" pitchFamily="2" charset="2"/>
        <a:defRPr sz="2400">
          <a:solidFill>
            <a:srgbClr val="686058"/>
          </a:solidFill>
          <a:latin typeface="+mn-lt"/>
        </a:defRPr>
      </a:lvl3pPr>
      <a:lvl4pPr marL="17287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1367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939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0511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5083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9655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47663" y="116632"/>
            <a:ext cx="84613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sv-SE" sz="3600" b="0" kern="0" dirty="0" smtClean="0">
                <a:solidFill>
                  <a:srgbClr val="C00000"/>
                </a:solidFill>
                <a:latin typeface="+mn-lt"/>
                <a:cs typeface="Times New Roman" charset="0"/>
              </a:rPr>
              <a:t>FÖRRÅDSBETECKNING?</a:t>
            </a:r>
            <a:br>
              <a:rPr lang="sv-SE" sz="3600" b="0" kern="0" dirty="0" smtClean="0">
                <a:solidFill>
                  <a:srgbClr val="C00000"/>
                </a:solidFill>
                <a:latin typeface="+mn-lt"/>
                <a:cs typeface="Times New Roman" charset="0"/>
              </a:rPr>
            </a:br>
            <a:r>
              <a:rPr lang="sv-SE" sz="3600" b="0" kern="0" dirty="0" smtClean="0">
                <a:solidFill>
                  <a:srgbClr val="C00000"/>
                </a:solidFill>
                <a:latin typeface="+mn-lt"/>
                <a:cs typeface="Times New Roman" charset="0"/>
              </a:rPr>
              <a:t>FÖRRÅDSBENÄMNING?</a:t>
            </a:r>
            <a: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</a:br>
            <a: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</a:br>
            <a:endParaRPr lang="sv-SE" sz="2400" b="0" kern="0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2320925" y="1752600"/>
            <a:ext cx="4017963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sv-SE" kern="0">
              <a:solidFill>
                <a:sysClr val="windowText" lastClr="000000"/>
              </a:solidFill>
              <a:latin typeface="Times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755576" y="220486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sv-SE" sz="3600" dirty="0" smtClean="0"/>
              <a:t>Sammanfattande förrådsbeteckning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sv-SE" sz="3600" dirty="0" smtClean="0"/>
              <a:t>Strukturell förrådsbeteckning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sv-SE" sz="3600" dirty="0" smtClean="0"/>
              <a:t>Högsta systemnivå förrådsbeteckning</a:t>
            </a:r>
          </a:p>
          <a:p>
            <a:pPr>
              <a:buClr>
                <a:srgbClr val="C00000"/>
              </a:buClr>
            </a:pPr>
            <a:endParaRPr lang="sv-SE" sz="3600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sv-SE" sz="3600" dirty="0" smtClean="0"/>
              <a:t>”Fiktiv förrådsbeteckning” ??</a:t>
            </a:r>
          </a:p>
          <a:p>
            <a:pPr>
              <a:buClr>
                <a:srgbClr val="C00000"/>
              </a:buClr>
            </a:pPr>
            <a:endParaRPr lang="sv-SE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1499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47663" y="333375"/>
            <a:ext cx="84613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sv-SE" sz="3600" kern="0" dirty="0" smtClean="0">
                <a:solidFill>
                  <a:srgbClr val="C00000"/>
                </a:solidFill>
                <a:latin typeface="+mn-lt"/>
                <a:cs typeface="Times New Roman" charset="0"/>
              </a:rPr>
              <a:t>Förråds- beteckning och benämning </a:t>
            </a:r>
            <a: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</a:br>
            <a: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</a:br>
            <a:endParaRPr lang="sv-SE" sz="2400" b="0" kern="0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2320925" y="1752600"/>
            <a:ext cx="4017963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sv-SE" kern="0">
              <a:solidFill>
                <a:sysClr val="windowText" lastClr="000000"/>
              </a:solidFill>
              <a:latin typeface="Times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0" y="112474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sv-SE" sz="2800" dirty="0" smtClean="0"/>
              <a:t>Sammanfattande förrådsbeteckning och Förrådsbenämning</a:t>
            </a:r>
          </a:p>
        </p:txBody>
      </p:sp>
      <p:sp>
        <p:nvSpPr>
          <p:cNvPr id="3" name="Rektangel med rundade hörn 2"/>
          <p:cNvSpPr/>
          <p:nvPr/>
        </p:nvSpPr>
        <p:spPr bwMode="auto">
          <a:xfrm>
            <a:off x="2411759" y="2276872"/>
            <a:ext cx="3883925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 smtClean="0">
                <a:latin typeface="Times" charset="0"/>
              </a:rPr>
              <a:t>SAMFBET=M7336-100000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2411760" y="3068960"/>
            <a:ext cx="3672408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 smtClean="0">
                <a:latin typeface="Times" charset="0"/>
              </a:rPr>
              <a:t>SAMFBEN=Marschkängor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026" name="Picture 2" descr="C:\Users\bjbl\AppData\Local\Microsoft\Windows\Temporary Internet Files\Content.IE5\WKEFW14T\MC9003192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352" y="3775530"/>
            <a:ext cx="1748333" cy="166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jbl\AppData\Local\Microsoft\Windows\Temporary Internet Files\Content.IE5\83DR6ROK\MC9002978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55450"/>
            <a:ext cx="1748333" cy="166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jbl\AppData\Local\Microsoft\Windows\Temporary Internet Files\Content.IE5\Y9WPAKVM\MC90029979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552" y="4189290"/>
            <a:ext cx="1828800" cy="168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2296319" y="191683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Exempel:</a:t>
            </a:r>
            <a:endParaRPr lang="sv-SE" dirty="0"/>
          </a:p>
        </p:txBody>
      </p:sp>
      <p:sp>
        <p:nvSpPr>
          <p:cNvPr id="2" name="Ellips 1"/>
          <p:cNvSpPr/>
          <p:nvPr/>
        </p:nvSpPr>
        <p:spPr bwMode="auto">
          <a:xfrm>
            <a:off x="6588224" y="4797152"/>
            <a:ext cx="2304256" cy="1152128"/>
          </a:xfrm>
          <a:prstGeom prst="ellipse">
            <a:avLst/>
          </a:prstGeom>
          <a:solidFill>
            <a:srgbClr val="D6FB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588224" y="5138028"/>
            <a:ext cx="2304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 smtClean="0"/>
              <a:t>VERSIONER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656005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4" grpId="0"/>
      <p:bldP spid="2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47663" y="333375"/>
            <a:ext cx="84613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sv-SE" sz="3200" kern="0" dirty="0">
                <a:solidFill>
                  <a:srgbClr val="C00000"/>
                </a:solidFill>
                <a:cs typeface="Times New Roman" charset="0"/>
              </a:rPr>
              <a:t>Förråds- beteckning och benämning </a:t>
            </a:r>
            <a:endParaRPr lang="sv-SE" sz="2400" b="0" kern="0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2320925" y="1752600"/>
            <a:ext cx="4017963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sv-SE" kern="0">
              <a:solidFill>
                <a:sysClr val="windowText" lastClr="000000"/>
              </a:solidFill>
              <a:latin typeface="Times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323528" y="1196752"/>
            <a:ext cx="38524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sv-SE" sz="2800" dirty="0" smtClean="0"/>
              <a:t>Strukturell </a:t>
            </a:r>
            <a:br>
              <a:rPr lang="sv-SE" sz="2800" dirty="0" smtClean="0"/>
            </a:br>
            <a:r>
              <a:rPr lang="sv-SE" sz="2800" dirty="0" smtClean="0"/>
              <a:t>förrådsbeteckning</a:t>
            </a:r>
            <a:endParaRPr lang="sv-SE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2" t="12719" r="56901" b="31648"/>
          <a:stretch/>
        </p:blipFill>
        <p:spPr bwMode="auto">
          <a:xfrm>
            <a:off x="4747012" y="1262506"/>
            <a:ext cx="4320481" cy="459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ktangel med rundade hörn 7"/>
          <p:cNvSpPr/>
          <p:nvPr/>
        </p:nvSpPr>
        <p:spPr bwMode="auto">
          <a:xfrm>
            <a:off x="940604" y="2636912"/>
            <a:ext cx="3389302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 smtClean="0">
                <a:latin typeface="Times" charset="0"/>
              </a:rPr>
              <a:t>FBET = M8139-900000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940604" y="3356992"/>
            <a:ext cx="3559388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 smtClean="0">
                <a:latin typeface="Times" charset="0"/>
              </a:rPr>
              <a:t>FBEN = Telesystem 9000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827584" y="22768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Exempel: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8927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47663" y="332656"/>
            <a:ext cx="84613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sv-SE" sz="3200" kern="0" dirty="0">
                <a:solidFill>
                  <a:srgbClr val="C00000"/>
                </a:solidFill>
                <a:cs typeface="Times New Roman" charset="0"/>
              </a:rPr>
              <a:t>Förråds- beteckning och benämning </a:t>
            </a:r>
            <a:endParaRPr lang="sv-SE" sz="2400" b="0" kern="0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2320925" y="2353592"/>
            <a:ext cx="4017963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sv-SE" kern="0">
              <a:solidFill>
                <a:sysClr val="windowText" lastClr="000000"/>
              </a:solidFill>
              <a:latin typeface="Times" charset="0"/>
            </a:endParaRP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251520" y="2085776"/>
            <a:ext cx="4608512" cy="9111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 smtClean="0">
                <a:latin typeface="Times" charset="0"/>
              </a:rPr>
              <a:t>SAMFBET=M7336-100000</a:t>
            </a:r>
            <a:br>
              <a:rPr lang="sv-SE" sz="2400" dirty="0" smtClean="0">
                <a:latin typeface="Times" charset="0"/>
              </a:rPr>
            </a:br>
            <a:r>
              <a:rPr lang="sv-SE" sz="2400" dirty="0" smtClean="0">
                <a:latin typeface="Times" charset="0"/>
              </a:rPr>
              <a:t>SAMFBEN=MARSCHKÄNGOR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5287154" y="2085776"/>
            <a:ext cx="3389302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 smtClean="0">
                <a:latin typeface="Times" charset="0"/>
              </a:rPr>
              <a:t>FBET = M8139-900000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Rektangel med rundade hörn 2"/>
          <p:cNvSpPr/>
          <p:nvPr/>
        </p:nvSpPr>
        <p:spPr bwMode="auto">
          <a:xfrm>
            <a:off x="2339752" y="3885976"/>
            <a:ext cx="4752528" cy="1800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FIKTIVA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 smtClean="0">
                <a:latin typeface="Times" charset="0"/>
              </a:rPr>
              <a:t>FÖRRÅDSBETECKNINGAR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0" name="Rak pil 9"/>
          <p:cNvCxnSpPr>
            <a:stCxn id="3" idx="0"/>
            <a:endCxn id="5" idx="2"/>
          </p:cNvCxnSpPr>
          <p:nvPr/>
        </p:nvCxnSpPr>
        <p:spPr bwMode="auto">
          <a:xfrm flipH="1" flipV="1">
            <a:off x="2555776" y="2996952"/>
            <a:ext cx="2160240" cy="88902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Rak pil 10"/>
          <p:cNvCxnSpPr>
            <a:stCxn id="3" idx="0"/>
            <a:endCxn id="8" idx="2"/>
          </p:cNvCxnSpPr>
          <p:nvPr/>
        </p:nvCxnSpPr>
        <p:spPr bwMode="auto">
          <a:xfrm flipV="1">
            <a:off x="4716016" y="2733848"/>
            <a:ext cx="2265789" cy="11521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ruta 13"/>
          <p:cNvSpPr txBox="1"/>
          <p:nvPr/>
        </p:nvSpPr>
        <p:spPr>
          <a:xfrm>
            <a:off x="539552" y="1222594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sv-SE" dirty="0" smtClean="0"/>
              <a:t>Sammanfattande - förrådsbeteckning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förrådsbenämning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5143138" y="1412776"/>
            <a:ext cx="338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sv-SE" dirty="0" smtClean="0"/>
              <a:t>Strukturell förrådsbeteckning</a:t>
            </a:r>
          </a:p>
        </p:txBody>
      </p:sp>
    </p:spTree>
    <p:extLst>
      <p:ext uri="{BB962C8B-B14F-4D97-AF65-F5344CB8AC3E}">
        <p14:creationId xmlns:p14="http://schemas.microsoft.com/office/powerpoint/2010/main" val="45742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2320925" y="1752600"/>
            <a:ext cx="4017963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sv-SE" kern="0">
              <a:solidFill>
                <a:sysClr val="windowText" lastClr="000000"/>
              </a:solidFill>
              <a:latin typeface="Times" charset="0"/>
            </a:endParaRPr>
          </a:p>
        </p:txBody>
      </p:sp>
      <p:sp>
        <p:nvSpPr>
          <p:cNvPr id="3" name="Rektangel med rundade hörn 2"/>
          <p:cNvSpPr/>
          <p:nvPr/>
        </p:nvSpPr>
        <p:spPr bwMode="auto">
          <a:xfrm>
            <a:off x="539552" y="260648"/>
            <a:ext cx="8042787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 smtClean="0">
                <a:latin typeface="Times" charset="0"/>
              </a:rPr>
              <a:t>SAMFBET=M7336-100000 SAMFBEN=MARSCHKÄNGOR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026" name="Picture 2" descr="C:\Users\bjbl\AppData\Local\Microsoft\Windows\Temporary Internet Files\Content.IE5\WKEFW14T\MC9003192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3" y="4423602"/>
            <a:ext cx="1748333" cy="166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jbl\AppData\Local\Microsoft\Windows\Temporary Internet Files\Content.IE5\83DR6ROK\MC9002978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1748333" cy="166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jbl\AppData\Local\Microsoft\Windows\Temporary Internet Files\Content.IE5\Y9WPAKVM\MC90029979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96752"/>
            <a:ext cx="1828800" cy="168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p 9"/>
          <p:cNvGrpSpPr/>
          <p:nvPr/>
        </p:nvGrpSpPr>
        <p:grpSpPr>
          <a:xfrm>
            <a:off x="6588224" y="1628800"/>
            <a:ext cx="2304256" cy="1152128"/>
            <a:chOff x="35496" y="4653136"/>
            <a:chExt cx="2304256" cy="1152128"/>
          </a:xfrm>
        </p:grpSpPr>
        <p:sp>
          <p:nvSpPr>
            <p:cNvPr id="2" name="Ellips 1"/>
            <p:cNvSpPr/>
            <p:nvPr/>
          </p:nvSpPr>
          <p:spPr bwMode="auto">
            <a:xfrm>
              <a:off x="35496" y="4653136"/>
              <a:ext cx="2304256" cy="1152128"/>
            </a:xfrm>
            <a:prstGeom prst="ellipse">
              <a:avLst/>
            </a:prstGeom>
            <a:solidFill>
              <a:srgbClr val="D6FB9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51520" y="4994012"/>
              <a:ext cx="1919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800" b="1" dirty="0" smtClean="0"/>
                <a:t>VERSION</a:t>
              </a:r>
              <a:endParaRPr lang="sv-SE" sz="2800" b="1" dirty="0"/>
            </a:p>
          </p:txBody>
        </p:sp>
      </p:grpSp>
      <p:sp>
        <p:nvSpPr>
          <p:cNvPr id="13" name="Rektangel med rundade hörn 12"/>
          <p:cNvSpPr/>
          <p:nvPr/>
        </p:nvSpPr>
        <p:spPr bwMode="auto">
          <a:xfrm>
            <a:off x="1475656" y="1556792"/>
            <a:ext cx="4791223" cy="648072"/>
          </a:xfrm>
          <a:prstGeom prst="roundRect">
            <a:avLst/>
          </a:prstGeom>
          <a:solidFill>
            <a:srgbClr val="D6FB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 smtClean="0">
                <a:latin typeface="Times" charset="0"/>
              </a:rPr>
              <a:t>M7336-132000 KÄNGOR SVARTA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Rektangel med rundade hörn 13"/>
          <p:cNvSpPr/>
          <p:nvPr/>
        </p:nvSpPr>
        <p:spPr bwMode="auto">
          <a:xfrm>
            <a:off x="1691680" y="3140968"/>
            <a:ext cx="5583311" cy="648072"/>
          </a:xfrm>
          <a:prstGeom prst="roundRect">
            <a:avLst/>
          </a:prstGeom>
          <a:solidFill>
            <a:srgbClr val="D6FB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400" dirty="0" smtClean="0">
                <a:latin typeface="Times" charset="0"/>
              </a:rPr>
              <a:t>M7336-193000 </a:t>
            </a:r>
            <a:r>
              <a:rPr lang="sv-SE" sz="2400" dirty="0">
                <a:latin typeface="Times" charset="0"/>
              </a:rPr>
              <a:t>MARSCHKÄNGOR 90-1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Rektangel med rundade hörn 14"/>
          <p:cNvSpPr/>
          <p:nvPr/>
        </p:nvSpPr>
        <p:spPr bwMode="auto">
          <a:xfrm>
            <a:off x="1835696" y="5301208"/>
            <a:ext cx="5583311" cy="648072"/>
          </a:xfrm>
          <a:prstGeom prst="roundRect">
            <a:avLst/>
          </a:prstGeom>
          <a:solidFill>
            <a:srgbClr val="D6FB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400" dirty="0" smtClean="0">
                <a:latin typeface="Times" charset="0"/>
              </a:rPr>
              <a:t>M7336-195000 </a:t>
            </a:r>
            <a:r>
              <a:rPr lang="sv-SE" sz="2400" dirty="0">
                <a:latin typeface="Times" charset="0"/>
              </a:rPr>
              <a:t>MARSCHKÄNGOR </a:t>
            </a:r>
            <a:r>
              <a:rPr lang="sv-SE" sz="2400" dirty="0" smtClean="0">
                <a:latin typeface="Times" charset="0"/>
              </a:rPr>
              <a:t>90</a:t>
            </a:r>
            <a:endParaRPr lang="sv-SE" sz="2400" dirty="0">
              <a:latin typeface="Times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pSp>
        <p:nvGrpSpPr>
          <p:cNvPr id="17" name="Grupp 16"/>
          <p:cNvGrpSpPr/>
          <p:nvPr/>
        </p:nvGrpSpPr>
        <p:grpSpPr>
          <a:xfrm>
            <a:off x="1835696" y="3861048"/>
            <a:ext cx="7281192" cy="1152128"/>
            <a:chOff x="35496" y="4653136"/>
            <a:chExt cx="2304256" cy="1152128"/>
          </a:xfrm>
        </p:grpSpPr>
        <p:sp>
          <p:nvSpPr>
            <p:cNvPr id="18" name="Ellips 17"/>
            <p:cNvSpPr/>
            <p:nvPr/>
          </p:nvSpPr>
          <p:spPr bwMode="auto">
            <a:xfrm>
              <a:off x="35496" y="4653136"/>
              <a:ext cx="2304256" cy="1152128"/>
            </a:xfrm>
            <a:prstGeom prst="ellipse">
              <a:avLst/>
            </a:prstGeom>
            <a:solidFill>
              <a:srgbClr val="D6FB9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251520" y="4797152"/>
              <a:ext cx="191906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800" b="1" dirty="0" smtClean="0"/>
                <a:t>TAKTISK UTBYTBARA MED VARANDRA!</a:t>
              </a:r>
              <a:endParaRPr lang="sv-SE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77016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Typfall för en utrustningsartikel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040560"/>
          </a:xfrm>
        </p:spPr>
        <p:txBody>
          <a:bodyPr/>
          <a:lstStyle/>
          <a:p>
            <a:pPr algn="ctr"/>
            <a:r>
              <a:rPr lang="sv-SE" sz="2300" dirty="0" smtClean="0"/>
              <a:t>Stridsvagn 128</a:t>
            </a:r>
          </a:p>
          <a:p>
            <a:r>
              <a:rPr lang="sv-SE" sz="2300" dirty="0" smtClean="0"/>
              <a:t>M5230-128001 Högsta nivå för STRV 128</a:t>
            </a:r>
            <a:br>
              <a:rPr lang="sv-SE" sz="2300" dirty="0" smtClean="0"/>
            </a:br>
            <a:r>
              <a:rPr lang="sv-SE" sz="2300" dirty="0" smtClean="0"/>
              <a:t>Systemet kan sammanhållas under struktur M8152-30128X</a:t>
            </a:r>
          </a:p>
          <a:p>
            <a:r>
              <a:rPr lang="sv-SE" sz="2300" dirty="0" smtClean="0"/>
              <a:t>M5230-128003 STRV 128 /T</a:t>
            </a:r>
            <a:br>
              <a:rPr lang="sv-SE" sz="2300" dirty="0" smtClean="0"/>
            </a:br>
            <a:r>
              <a:rPr lang="sv-SE" sz="2300" dirty="0" smtClean="0"/>
              <a:t>Sammanfattande förråds- beteckning/benämning</a:t>
            </a:r>
            <a:br>
              <a:rPr lang="sv-SE" sz="2300" dirty="0" smtClean="0"/>
            </a:br>
            <a:endParaRPr lang="sv-SE" sz="2300" dirty="0" smtClean="0"/>
          </a:p>
          <a:p>
            <a:r>
              <a:rPr lang="sv-SE" sz="2300" dirty="0" smtClean="0"/>
              <a:t>M5230-128010 Objektet STRV128A (utan TBH)</a:t>
            </a:r>
          </a:p>
          <a:p>
            <a:r>
              <a:rPr lang="sv-SE" sz="2300" dirty="0" smtClean="0"/>
              <a:t>M5230-128011 STRV 128A /T</a:t>
            </a:r>
          </a:p>
          <a:p>
            <a:r>
              <a:rPr lang="sv-SE" sz="2300" dirty="0" smtClean="0"/>
              <a:t>M5230-128020 Objektet STRV 128B (utan TBH)</a:t>
            </a:r>
          </a:p>
          <a:p>
            <a:r>
              <a:rPr lang="sv-SE" sz="2300" dirty="0" smtClean="0"/>
              <a:t>M5230-128021 STRV 128B /T</a:t>
            </a:r>
          </a:p>
          <a:p>
            <a:r>
              <a:rPr lang="sv-SE" sz="2300" dirty="0" smtClean="0"/>
              <a:t>M5230-128030 STRV 128C</a:t>
            </a:r>
          </a:p>
          <a:p>
            <a:r>
              <a:rPr lang="sv-SE" sz="2300" dirty="0" smtClean="0"/>
              <a:t>M5230-128031 STRV 128C /T</a:t>
            </a:r>
            <a:endParaRPr lang="sv-SE" sz="2300" dirty="0"/>
          </a:p>
        </p:txBody>
      </p:sp>
    </p:spTree>
    <p:extLst>
      <p:ext uri="{BB962C8B-B14F-4D97-AF65-F5344CB8AC3E}">
        <p14:creationId xmlns:p14="http://schemas.microsoft.com/office/powerpoint/2010/main" val="18628617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Sammanhang förrådsbeteckningar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496" y="1233240"/>
            <a:ext cx="9108504" cy="5076080"/>
          </a:xfrm>
        </p:spPr>
        <p:txBody>
          <a:bodyPr/>
          <a:lstStyle/>
          <a:p>
            <a:r>
              <a:rPr lang="sv-SE" dirty="0" smtClean="0"/>
              <a:t>För en sammanfattande förrådsbeteckning (SAMFBET) samt strukturell förrådsbeteckning och högsta systemnivå FBET får det aldrig finnas redovisade några tillgångar i FM beståndsregister.</a:t>
            </a:r>
          </a:p>
          <a:p>
            <a:r>
              <a:rPr lang="sv-SE" dirty="0"/>
              <a:t>S</a:t>
            </a:r>
            <a:r>
              <a:rPr lang="sv-SE" dirty="0" smtClean="0"/>
              <a:t>ammanfattande förråds- beteckning/benämning används i utrustningsverket (IOR) för att ange behov per typförband. U-tabell behov och lista kloss</a:t>
            </a:r>
            <a:br>
              <a:rPr lang="sv-SE" dirty="0" smtClean="0"/>
            </a:br>
            <a:r>
              <a:rPr lang="sv-SE" dirty="0" smtClean="0"/>
              <a:t>(lista k)</a:t>
            </a:r>
          </a:p>
          <a:p>
            <a:r>
              <a:rPr lang="sv-SE" dirty="0" smtClean="0"/>
              <a:t>Strukturell FBET ska inte användas varken i materielplaner eller i utrustningsverket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355734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Behov, tillgång och differens (BTD)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680520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 smtClean="0"/>
              <a:t>							B	T	D</a:t>
            </a:r>
          </a:p>
          <a:p>
            <a:endParaRPr lang="sv-SE" sz="1800" dirty="0"/>
          </a:p>
          <a:p>
            <a:r>
              <a:rPr lang="sv-SE" sz="1600" dirty="0" smtClean="0"/>
              <a:t>M5230-128001 </a:t>
            </a:r>
            <a:r>
              <a:rPr lang="sv-SE" sz="1600" dirty="0"/>
              <a:t>Högsta </a:t>
            </a:r>
            <a:r>
              <a:rPr lang="sv-SE" sz="1600" dirty="0" smtClean="0"/>
              <a:t>nivå för </a:t>
            </a:r>
            <a:r>
              <a:rPr lang="sv-SE" sz="1600" dirty="0"/>
              <a:t>STRV </a:t>
            </a:r>
            <a:r>
              <a:rPr lang="sv-SE" sz="1600" dirty="0" smtClean="0"/>
              <a:t>128</a:t>
            </a:r>
            <a:r>
              <a:rPr lang="sv-SE" sz="1600" dirty="0"/>
              <a:t>	</a:t>
            </a:r>
            <a:r>
              <a:rPr lang="sv-SE" sz="1600" dirty="0" smtClean="0"/>
              <a:t>		</a:t>
            </a:r>
            <a:r>
              <a:rPr lang="sv-SE" sz="1600" dirty="0" smtClean="0"/>
              <a:t>0</a:t>
            </a:r>
            <a:r>
              <a:rPr lang="sv-SE" sz="1600" dirty="0" smtClean="0"/>
              <a:t>	0	0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>
                <a:solidFill>
                  <a:srgbClr val="7030A0"/>
                </a:solidFill>
              </a:rPr>
              <a:t>M5230-128003 </a:t>
            </a:r>
            <a:r>
              <a:rPr lang="sv-SE" sz="1600" dirty="0" smtClean="0">
                <a:solidFill>
                  <a:srgbClr val="7030A0"/>
                </a:solidFill>
              </a:rPr>
              <a:t>STRV 128 </a:t>
            </a:r>
            <a:r>
              <a:rPr lang="sv-SE" sz="1600" dirty="0">
                <a:solidFill>
                  <a:srgbClr val="7030A0"/>
                </a:solidFill>
              </a:rPr>
              <a:t>/T			</a:t>
            </a:r>
            <a:r>
              <a:rPr lang="sv-SE" sz="1600" dirty="0" smtClean="0">
                <a:solidFill>
                  <a:srgbClr val="7030A0"/>
                </a:solidFill>
              </a:rPr>
              <a:t>	12</a:t>
            </a:r>
            <a:r>
              <a:rPr lang="sv-SE" sz="1600" dirty="0">
                <a:solidFill>
                  <a:srgbClr val="7030A0"/>
                </a:solidFill>
              </a:rPr>
              <a:t>	0	-12</a:t>
            </a:r>
            <a:r>
              <a:rPr lang="sv-SE" sz="1600" dirty="0" smtClean="0">
                <a:solidFill>
                  <a:srgbClr val="7030A0"/>
                </a:solidFill>
              </a:rPr>
              <a:t/>
            </a:r>
            <a:br>
              <a:rPr lang="sv-SE" sz="1600" dirty="0" smtClean="0">
                <a:solidFill>
                  <a:srgbClr val="7030A0"/>
                </a:solidFill>
              </a:rPr>
            </a:br>
            <a:r>
              <a:rPr lang="sv-SE" sz="1600" dirty="0" smtClean="0">
                <a:solidFill>
                  <a:srgbClr val="7030A0"/>
                </a:solidFill>
              </a:rPr>
              <a:t>Sammanfattande </a:t>
            </a:r>
            <a:r>
              <a:rPr lang="sv-SE" sz="1600" dirty="0">
                <a:solidFill>
                  <a:srgbClr val="7030A0"/>
                </a:solidFill>
              </a:rPr>
              <a:t>förrådsbeteckning (</a:t>
            </a:r>
            <a:r>
              <a:rPr lang="sv-SE" sz="1600" dirty="0" smtClean="0">
                <a:solidFill>
                  <a:srgbClr val="7030A0"/>
                </a:solidFill>
              </a:rPr>
              <a:t>SAMFBET</a:t>
            </a:r>
            <a:r>
              <a:rPr lang="sv-SE" sz="1600" dirty="0">
                <a:solidFill>
                  <a:srgbClr val="7030A0"/>
                </a:solidFill>
              </a:rPr>
              <a:t>)</a:t>
            </a:r>
            <a:r>
              <a:rPr lang="sv-SE" sz="1600" dirty="0" smtClean="0">
                <a:solidFill>
                  <a:srgbClr val="7030A0"/>
                </a:solidFill>
              </a:rPr>
              <a:t>	</a:t>
            </a:r>
            <a:endParaRPr lang="sv-SE" sz="1600" dirty="0">
              <a:solidFill>
                <a:srgbClr val="7030A0"/>
              </a:solidFill>
            </a:endParaRPr>
          </a:p>
          <a:p>
            <a:endParaRPr lang="sv-SE" sz="1600" dirty="0" smtClean="0"/>
          </a:p>
          <a:p>
            <a:r>
              <a:rPr lang="sv-SE" sz="1600" dirty="0" smtClean="0"/>
              <a:t>M5230-128010 </a:t>
            </a:r>
            <a:r>
              <a:rPr lang="sv-SE" sz="1600" dirty="0"/>
              <a:t>Objektet </a:t>
            </a:r>
            <a:r>
              <a:rPr lang="sv-SE" sz="1600" dirty="0" smtClean="0"/>
              <a:t>STRV 128A </a:t>
            </a:r>
            <a:r>
              <a:rPr lang="sv-SE" sz="1600" dirty="0"/>
              <a:t>(utan TBH</a:t>
            </a:r>
            <a:r>
              <a:rPr lang="sv-SE" sz="1600" dirty="0" smtClean="0"/>
              <a:t>)		0	0	0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>
                <a:solidFill>
                  <a:srgbClr val="7030A0"/>
                </a:solidFill>
              </a:rPr>
              <a:t>M5230-128011 STRV 128A /</a:t>
            </a:r>
            <a:r>
              <a:rPr lang="sv-SE" sz="1600" dirty="0" smtClean="0">
                <a:solidFill>
                  <a:srgbClr val="7030A0"/>
                </a:solidFill>
              </a:rPr>
              <a:t>T				0	6	+6</a:t>
            </a:r>
            <a:r>
              <a:rPr lang="sv-SE" sz="1600" dirty="0" smtClean="0"/>
              <a:t>	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/>
              <a:t>M5230-128020 Objektet STRV 128B (utan TBH</a:t>
            </a:r>
            <a:r>
              <a:rPr lang="sv-SE" sz="1600" dirty="0" smtClean="0"/>
              <a:t>)		0	0	0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>
                <a:solidFill>
                  <a:srgbClr val="7030A0"/>
                </a:solidFill>
              </a:rPr>
              <a:t>M5230-128021 STV 128B /</a:t>
            </a:r>
            <a:r>
              <a:rPr lang="sv-SE" sz="1600" dirty="0" smtClean="0">
                <a:solidFill>
                  <a:srgbClr val="7030A0"/>
                </a:solidFill>
              </a:rPr>
              <a:t>T				0	6	+6</a:t>
            </a:r>
          </a:p>
          <a:p>
            <a:pPr marL="0" indent="0">
              <a:buNone/>
            </a:pPr>
            <a:endParaRPr lang="sv-SE" sz="1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v-SE" sz="1600" dirty="0" smtClean="0">
                <a:solidFill>
                  <a:srgbClr val="7030A0"/>
                </a:solidFill>
              </a:rPr>
              <a:t>Total</a:t>
            </a:r>
            <a:r>
              <a:rPr lang="sv-SE" sz="1600" dirty="0">
                <a:solidFill>
                  <a:srgbClr val="7030A0"/>
                </a:solidFill>
              </a:rPr>
              <a:t>	</a:t>
            </a:r>
            <a:r>
              <a:rPr lang="sv-SE" sz="1600" dirty="0" smtClean="0">
                <a:solidFill>
                  <a:srgbClr val="7030A0"/>
                </a:solidFill>
              </a:rPr>
              <a:t>						12	12	0</a:t>
            </a:r>
            <a:r>
              <a:rPr lang="sv-SE" sz="1600" dirty="0" smtClean="0"/>
              <a:t>	</a:t>
            </a:r>
          </a:p>
          <a:p>
            <a:pPr marL="0" indent="0">
              <a:buNone/>
            </a:pPr>
            <a:endParaRPr lang="sv-SE" sz="1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3368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137443"/>
            <a:ext cx="961256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l">
              <a:defRPr/>
            </a:pPr>
            <a:r>
              <a:rPr lang="sv-SE" sz="2800" b="0" kern="0" dirty="0" smtClean="0">
                <a:solidFill>
                  <a:srgbClr val="C00000"/>
                </a:solidFill>
                <a:cs typeface="Times New Roman" charset="0"/>
              </a:rPr>
              <a:t>Skillnader mellan Försvarlogistikens förnödenhetsregister GoF REG och beståndsregister</a:t>
            </a:r>
            <a: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</a:br>
            <a: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sv-SE" sz="3200" kern="0" dirty="0" smtClean="0">
                <a:solidFill>
                  <a:srgbClr val="C00000"/>
                </a:solidFill>
                <a:cs typeface="Times New Roman" charset="0"/>
              </a:rPr>
            </a:br>
            <a:endParaRPr lang="sv-SE" sz="2400" b="0" kern="0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2320925" y="1752600"/>
            <a:ext cx="4017963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sv-SE" kern="0">
              <a:solidFill>
                <a:sysClr val="windowText" lastClr="000000"/>
              </a:solidFill>
              <a:latin typeface="Times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0" y="1196752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</a:rPr>
              <a:t>Försvarslogistikens förnödenhetsregister GoF REG</a:t>
            </a:r>
          </a:p>
          <a:p>
            <a:pPr>
              <a:buClr>
                <a:srgbClr val="C00000"/>
              </a:buClr>
            </a:pPr>
            <a:r>
              <a:rPr lang="sv-SE" sz="2800" dirty="0" smtClean="0">
                <a:solidFill>
                  <a:srgbClr val="000000"/>
                </a:solidFill>
              </a:rPr>
              <a:t>	- FM Artikelregister</a:t>
            </a:r>
            <a:br>
              <a:rPr lang="sv-SE" sz="2800" dirty="0" smtClean="0">
                <a:solidFill>
                  <a:srgbClr val="000000"/>
                </a:solidFill>
              </a:rPr>
            </a:br>
            <a:r>
              <a:rPr lang="sv-SE" sz="2800" dirty="0" smtClean="0">
                <a:solidFill>
                  <a:srgbClr val="000000"/>
                </a:solidFill>
              </a:rPr>
              <a:t>	- GoF REG förtäljer INTE hur många som finns, 	vart de finns och vilken status förnödenheterna har</a:t>
            </a:r>
          </a:p>
          <a:p>
            <a:pPr>
              <a:buClr>
                <a:srgbClr val="C00000"/>
              </a:buClr>
            </a:pPr>
            <a:r>
              <a:rPr lang="sv-SE" sz="2800" dirty="0" smtClean="0">
                <a:solidFill>
                  <a:srgbClr val="000000"/>
                </a:solidFill>
              </a:rPr>
              <a:t>	- GoF REG är INTE ett kofigurationslednings 	system</a:t>
            </a:r>
          </a:p>
          <a:p>
            <a:pPr>
              <a:buClr>
                <a:srgbClr val="C00000"/>
              </a:buClr>
            </a:pPr>
            <a:endParaRPr lang="sv-SE" sz="2800" dirty="0" smtClean="0">
              <a:solidFill>
                <a:srgbClr val="000000"/>
              </a:solidFill>
            </a:endParaRPr>
          </a:p>
          <a:p>
            <a:pPr marL="457200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</a:rPr>
              <a:t>Beståndsregister (Lift och/eller PRIO) håller reda på antal, vart det finns och vilken status förnödenheterna har m.m. Beståndsregister stödjer förnödenhetsförsörjning och teknisk tjänst</a:t>
            </a:r>
          </a:p>
          <a:p>
            <a:pPr>
              <a:buClr>
                <a:srgbClr val="C00000"/>
              </a:buClr>
            </a:pPr>
            <a:endParaRPr lang="sv-SE" dirty="0" smtClean="0">
              <a:solidFill>
                <a:srgbClr val="000000"/>
              </a:solidFill>
            </a:endParaRP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14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Anpassad formgivning">
  <a:themeElements>
    <a:clrScheme name="5_Anpassad formgivning 1">
      <a:dk1>
        <a:srgbClr val="000000"/>
      </a:dk1>
      <a:lt1>
        <a:srgbClr val="FFFFFF"/>
      </a:lt1>
      <a:dk2>
        <a:srgbClr val="C60C30"/>
      </a:dk2>
      <a:lt2>
        <a:srgbClr val="82786F"/>
      </a:lt2>
      <a:accent1>
        <a:srgbClr val="B8DEFA"/>
      </a:accent1>
      <a:accent2>
        <a:srgbClr val="DDAC7A"/>
      </a:accent2>
      <a:accent3>
        <a:srgbClr val="FFFFFF"/>
      </a:accent3>
      <a:accent4>
        <a:srgbClr val="000000"/>
      </a:accent4>
      <a:accent5>
        <a:srgbClr val="D8ECFC"/>
      </a:accent5>
      <a:accent6>
        <a:srgbClr val="C89B6E"/>
      </a:accent6>
      <a:hlink>
        <a:srgbClr val="9A8B7D"/>
      </a:hlink>
      <a:folHlink>
        <a:srgbClr val="000000"/>
      </a:folHlink>
    </a:clrScheme>
    <a:fontScheme name="5_Anpassad 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5_Anpassad formgivning 1">
        <a:dk1>
          <a:srgbClr val="000000"/>
        </a:dk1>
        <a:lt1>
          <a:srgbClr val="FFFFFF"/>
        </a:lt1>
        <a:dk2>
          <a:srgbClr val="C60C30"/>
        </a:dk2>
        <a:lt2>
          <a:srgbClr val="82786F"/>
        </a:lt2>
        <a:accent1>
          <a:srgbClr val="B8DEFA"/>
        </a:accent1>
        <a:accent2>
          <a:srgbClr val="DDAC7A"/>
        </a:accent2>
        <a:accent3>
          <a:srgbClr val="FFFFFF"/>
        </a:accent3>
        <a:accent4>
          <a:srgbClr val="000000"/>
        </a:accent4>
        <a:accent5>
          <a:srgbClr val="D8ECFC"/>
        </a:accent5>
        <a:accent6>
          <a:srgbClr val="C89B6E"/>
        </a:accent6>
        <a:hlink>
          <a:srgbClr val="9A8B7D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Anpassad formgivning 2">
        <a:dk1>
          <a:srgbClr val="82786F"/>
        </a:dk1>
        <a:lt1>
          <a:srgbClr val="FFFFFF"/>
        </a:lt1>
        <a:dk2>
          <a:srgbClr val="686058"/>
        </a:dk2>
        <a:lt2>
          <a:srgbClr val="B8DEFA"/>
        </a:lt2>
        <a:accent1>
          <a:srgbClr val="C60C30"/>
        </a:accent1>
        <a:accent2>
          <a:srgbClr val="CA9F77"/>
        </a:accent2>
        <a:accent3>
          <a:srgbClr val="B9B6B4"/>
        </a:accent3>
        <a:accent4>
          <a:srgbClr val="DADADA"/>
        </a:accent4>
        <a:accent5>
          <a:srgbClr val="DFAAAD"/>
        </a:accent5>
        <a:accent6>
          <a:srgbClr val="B7906B"/>
        </a:accent6>
        <a:hlink>
          <a:srgbClr val="0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ildresurs" ma:contentTypeID="0x0101009148F5A04DDD49CBA7127AADA5FB792B00AADE34325A8B49CDA8BB4DB53328F21400057A51B24C290D48BB19B4A05B227CE1" ma:contentTypeVersion="0" ma:contentTypeDescription="Ladda upp en bild." ma:contentTypeScope="" ma:versionID="afa89c291c0f4f93f7afa7d3e767c6a2">
  <xsd:schema xmlns:xsd="http://www.w3.org/2001/XMLSchema" xmlns:xs="http://www.w3.org/2001/XMLSchema" xmlns:p="http://schemas.microsoft.com/office/2006/metadata/properties" xmlns:ns1="http://schemas.microsoft.com/sharepoint/v3" xmlns:ns2="11DDCE3C-5981-4596-A97F-D065C90E2157" xmlns:ns3="http://schemas.microsoft.com/sharepoint/v3/fields" targetNamespace="http://schemas.microsoft.com/office/2006/metadata/properties" ma:root="true" ma:fieldsID="e08585fab2933041046313dadf2eabfb" ns1:_="" ns2:_="" ns3:_="">
    <xsd:import namespace="http://schemas.microsoft.com/sharepoint/v3"/>
    <xsd:import namespace="11DDCE3C-5981-4596-A97F-D065C90E215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-sökväg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typ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-filtyp" ma:hidden="true" ma:internalName="HTML_x0020_File_x0020_Type" ma:readOnly="true">
      <xsd:simpleType>
        <xsd:restriction base="dms:Text"/>
      </xsd:simpleType>
    </xsd:element>
    <xsd:element name="FSObjType" ma:index="11" nillable="true" ma:displayName="Objekttyp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DCE3C-5981-4596-A97F-D065C90E2157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Miniatyr finn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Förhandsgranskning finn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Bredd" ma:internalName="ImageWidth" ma:readOnly="true">
      <xsd:simpleType>
        <xsd:restriction base="dms:Unknown"/>
      </xsd:simpleType>
    </xsd:element>
    <xsd:element name="ImageHeight" ma:index="22" nillable="true" ma:displayName="Höjd" ma:internalName="ImageHeight" ma:readOnly="true">
      <xsd:simpleType>
        <xsd:restriction base="dms:Unknown"/>
      </xsd:simpleType>
    </xsd:element>
    <xsd:element name="ImageCreateDate" ma:index="25" nillable="true" ma:displayName="Datum då bilden togs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Författare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 ma:index="23" ma:displayName="Kommentarer"/>
        <xsd:element name="keywords" minOccurs="0" maxOccurs="1" type="xsd:string" ma:index="14" ma:displayName="Nyckelord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wic_System_Copyright xmlns="http://schemas.microsoft.com/sharepoint/v3/fields" xsi:nil="true"/>
    <ImageCreateDate xmlns="11DDCE3C-5981-4596-A97F-D065C90E2157" xsi:nil="true"/>
  </documentManagement>
</p:properties>
</file>

<file path=customXml/itemProps1.xml><?xml version="1.0" encoding="utf-8"?>
<ds:datastoreItem xmlns:ds="http://schemas.openxmlformats.org/officeDocument/2006/customXml" ds:itemID="{A9DA2862-9C69-4D1C-8A03-6EF02D80C29B}"/>
</file>

<file path=customXml/itemProps2.xml><?xml version="1.0" encoding="utf-8"?>
<ds:datastoreItem xmlns:ds="http://schemas.openxmlformats.org/officeDocument/2006/customXml" ds:itemID="{21AA4769-D401-49A1-8511-652646747850}"/>
</file>

<file path=customXml/itemProps3.xml><?xml version="1.0" encoding="utf-8"?>
<ds:datastoreItem xmlns:ds="http://schemas.openxmlformats.org/officeDocument/2006/customXml" ds:itemID="{547BA766-250D-4C29-ABF7-0DD526F7D8D5}"/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163</Words>
  <Application>Microsoft Office PowerPoint</Application>
  <PresentationFormat>Bildspel på skärmen (4:3)</PresentationFormat>
  <Paragraphs>71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</vt:lpstr>
      <vt:lpstr>Times New Roman</vt:lpstr>
      <vt:lpstr>Wingdings</vt:lpstr>
      <vt:lpstr>5_Anpassad 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Typfall för en utrustningsartikel</vt:lpstr>
      <vt:lpstr>Sammanhang förrådsbeteckningar</vt:lpstr>
      <vt:lpstr>Behov, tillgång och differens (BTD)</vt:lpstr>
      <vt:lpstr>PowerPoint-presentation</vt:lpstr>
    </vt:vector>
  </TitlesOfParts>
  <Company>ORGNAME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Thomas, Arvidsson TSARV</dc:creator>
  <cp:keywords/>
  <dc:description/>
  <cp:lastModifiedBy>Arvidsson, Thomas tsarv</cp:lastModifiedBy>
  <cp:revision>38</cp:revision>
  <dcterms:created xsi:type="dcterms:W3CDTF">2012-11-22T07:46:29Z</dcterms:created>
  <dcterms:modified xsi:type="dcterms:W3CDTF">2018-04-26T12:53:18Z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0x0101009148F5A04DDD49CBA7127AADA5FB792B00AADE34325A8B49CDA8BB4DB53328F21400057A51B24C290D48BB19B4A05B227CE1</vt:lpwstr>
  </property>
</Properties>
</file>