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59" r:id="rId3"/>
    <p:sldMasterId id="2147483686" r:id="rId4"/>
  </p:sldMasterIdLst>
  <p:notesMasterIdLst>
    <p:notesMasterId r:id="rId21"/>
  </p:notesMasterIdLst>
  <p:sldIdLst>
    <p:sldId id="259" r:id="rId5"/>
    <p:sldId id="260" r:id="rId6"/>
    <p:sldId id="262" r:id="rId7"/>
    <p:sldId id="263" r:id="rId8"/>
    <p:sldId id="268" r:id="rId9"/>
    <p:sldId id="265" r:id="rId10"/>
    <p:sldId id="266" r:id="rId11"/>
    <p:sldId id="278" r:id="rId12"/>
    <p:sldId id="269" r:id="rId13"/>
    <p:sldId id="277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76" y="1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80EB5-F9F6-4055-8A57-C3558BEF59C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FC58F-130B-4AF5-9D23-E40E3A4A33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72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FC58F-130B-4AF5-9D23-E40E3A4A33F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34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Principen</a:t>
            </a:r>
            <a:r>
              <a:rPr lang="sv-SE" baseline="0" dirty="0" smtClean="0"/>
              <a:t> är att Teamcenter nås fyra vägar men man verifieras två vägar.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AB3F-39F9-4A5E-9686-44A402B492B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701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sign</a:t>
            </a:r>
            <a:r>
              <a:rPr lang="sv-SE" dirty="0" smtClean="0"/>
              <a:t> on betyder att man loggar in en gång sen har man med sig sin inloggning ända in i Teamcenter.</a:t>
            </a:r>
          </a:p>
          <a:p>
            <a:r>
              <a:rPr lang="sv-SE" dirty="0" smtClean="0"/>
              <a:t>OBS det innebär att en individ kan ha två konton i Teamcenter, man kan ha olika behörigheter beroende på vilken väg man</a:t>
            </a:r>
            <a:r>
              <a:rPr lang="sv-SE" baseline="0" dirty="0" smtClean="0"/>
              <a:t> når Teamcenter. Har man en SFAP så är det den vägen man ska gå och det är det kontot som behörigheter läggs om inget annat sägs.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AB2DB-ECC1-4939-8834-446B6B2CE45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37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Individer skickar sina behörighetsbehov till respektive behörig beställare eller samråder med sina uppdragsgivare</a:t>
            </a:r>
            <a:r>
              <a:rPr lang="sv-SE" baseline="0" dirty="0" smtClean="0"/>
              <a:t> som skickar in ansökningar</a:t>
            </a:r>
            <a:r>
              <a:rPr lang="sv-SE" dirty="0" smtClean="0"/>
              <a:t>.</a:t>
            </a:r>
          </a:p>
          <a:p>
            <a:r>
              <a:rPr lang="sv-SE" dirty="0" smtClean="0"/>
              <a:t>FMV utgörs av 6st Gruppadministratörsfunktioner</a:t>
            </a:r>
            <a:r>
              <a:rPr lang="sv-SE" baseline="0" dirty="0" smtClean="0"/>
              <a:t> </a:t>
            </a:r>
            <a:r>
              <a:rPr lang="sv-SE" dirty="0" smtClean="0"/>
              <a:t>på respektive VerkO</a:t>
            </a:r>
            <a:r>
              <a:rPr lang="sv-SE" baseline="0" dirty="0" smtClean="0"/>
              <a:t> och Försvarsmakten har en behörig beställare.</a:t>
            </a:r>
          </a:p>
          <a:p>
            <a:r>
              <a:rPr lang="sv-SE" dirty="0" smtClean="0"/>
              <a:t>Gruppadministratörsfunktionen</a:t>
            </a:r>
            <a:r>
              <a:rPr lang="sv-SE" baseline="0" dirty="0" smtClean="0"/>
              <a:t> behöver värdera om ansökan är korrekt och förvissa sig om individen kommer åt själva ikonen Teamcenter vid ansökan om nytt individkonto. Då ansökan i sig och respektive sökta grupper måste ha beslut ombesörjer </a:t>
            </a:r>
            <a:r>
              <a:rPr lang="sv-SE" dirty="0" smtClean="0"/>
              <a:t>Gruppadministratörsfunktionen detta, företrädesvis genom e-post till respektive beslutare.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Om den sökande inte finns upplagd i system Teamcenter vidaresändes ansökan från respektive behörig beställare till Kundtjänst som registrerar ärendet i VSDL och det lottas automatiskt till Central Administratör (DBA) för skapande av individkonto och grundbehörighet. Om andra behörigheter än grundbehörigheter finns i samma ansökan så översänder Central Administratör dessa till respektive Gruppadministratör. FMV stödjer Försvarsmakten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AB2DB-ECC1-4939-8834-446B6B2CE45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06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Individer skickar sina behörighetsbehov till respektive behörig beställare eller samråder med sina uppdragsgivare</a:t>
            </a:r>
            <a:r>
              <a:rPr lang="sv-SE" baseline="0" dirty="0" smtClean="0"/>
              <a:t> som skickar in </a:t>
            </a:r>
          </a:p>
          <a:p>
            <a:r>
              <a:rPr lang="sv-SE" baseline="0" dirty="0" smtClean="0"/>
              <a:t>ansökningar till relevant gruppadministratör för arena</a:t>
            </a:r>
            <a:r>
              <a:rPr lang="sv-SE" dirty="0" smtClean="0"/>
              <a:t>.</a:t>
            </a:r>
          </a:p>
          <a:p>
            <a:r>
              <a:rPr lang="sv-SE" dirty="0" smtClean="0"/>
              <a:t>Gruppadministratörsfunktionen</a:t>
            </a:r>
            <a:r>
              <a:rPr lang="sv-SE" baseline="0" dirty="0" smtClean="0"/>
              <a:t> behöver värdera om ansökan är korrekt och respektive sökta grupper måste ha beslut så ombesörjer </a:t>
            </a:r>
          </a:p>
          <a:p>
            <a:r>
              <a:rPr lang="sv-SE" dirty="0" smtClean="0"/>
              <a:t>Gruppadministratörsfunktionen även detta, företrädesvis genom e-post till respektive beslutare. </a:t>
            </a:r>
          </a:p>
          <a:p>
            <a:endParaRPr lang="sv-SE" baseline="0" dirty="0" smtClean="0"/>
          </a:p>
          <a:p>
            <a:r>
              <a:rPr lang="sv-SE" dirty="0" smtClean="0"/>
              <a:t>Gruppadministratörsfunktionen tilldelar sökta och beslutade behörigheter i Teamcenter</a:t>
            </a:r>
            <a:r>
              <a:rPr lang="sv-SE" baseline="0" dirty="0" smtClean="0"/>
              <a:t> meddelar den sökande att det är klart.</a:t>
            </a:r>
          </a:p>
          <a:p>
            <a:r>
              <a:rPr lang="sv-SE" baseline="0" dirty="0" smtClean="0"/>
              <a:t>Ansökningsförfarandet avslutas genom att </a:t>
            </a:r>
            <a:r>
              <a:rPr lang="sv-SE" dirty="0" smtClean="0"/>
              <a:t>Gruppadministratörsfunktionen</a:t>
            </a:r>
            <a:r>
              <a:rPr lang="sv-SE" baseline="0" dirty="0" smtClean="0"/>
              <a:t> skapar ett eget internärende i VSDL där man </a:t>
            </a:r>
            <a:r>
              <a:rPr lang="sv-SE" baseline="0" dirty="0" err="1" smtClean="0"/>
              <a:t>klickdrar</a:t>
            </a:r>
            <a:r>
              <a:rPr lang="sv-SE" baseline="0" dirty="0" smtClean="0"/>
              <a:t> in ansökningsblankett </a:t>
            </a:r>
          </a:p>
          <a:p>
            <a:r>
              <a:rPr lang="sv-SE" baseline="0" dirty="0" smtClean="0"/>
              <a:t>och de e-postmeddelanden som tillhör besluts och ansökningsförfarandet. </a:t>
            </a:r>
          </a:p>
          <a:p>
            <a:r>
              <a:rPr lang="sv-SE" baseline="0" dirty="0" smtClean="0"/>
              <a:t>Utökade behörigheter för Försvarsmakten genomförs arenakopplat hos FMV:s gruppadministratörer som vidmakthållandestöd. </a:t>
            </a:r>
          </a:p>
          <a:p>
            <a:r>
              <a:rPr lang="sv-SE" baseline="0" dirty="0" smtClean="0"/>
              <a:t>Om ansökan från en FMV kopplad aktör gäller grupper som ansvaras av Försvarsmakten, så skickas dessa till Funktionsbrevlåda för FM Behörig beställare för beslut.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AB2DB-ECC1-4939-8834-446B6B2CE45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28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Visa blanketter!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FC58F-130B-4AF5-9D23-E40E3A4A33F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0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FC58F-130B-4AF5-9D23-E40E3A4A33F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99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Observera att rollerna för Gruppadministratörer</a:t>
            </a:r>
            <a:r>
              <a:rPr lang="sv-SE" baseline="0" dirty="0" smtClean="0"/>
              <a:t> driftsätts först efter Release av VSDL 1.9.0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FC58F-130B-4AF5-9D23-E40E3A4A33F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12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2782342"/>
            <a:ext cx="10420710" cy="880200"/>
          </a:xfrm>
          <a:noFill/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6C2F47-F27D-4541-B8B8-15466270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45" y="3883862"/>
            <a:ext cx="10420710" cy="88020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6308EC-D904-4884-8E8C-C03D9513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38AF-0FB2-4207-BD2F-11491E7E8EB2}" type="datetime1">
              <a:rPr lang="sv-SE" smtClean="0"/>
              <a:t>2022-05-20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D6F954-9F6B-4167-A198-126A615C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01A515-98DB-4145-A822-133AEB58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47F3B3C-8DE6-4ED8-8A58-34E28C353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3970" y="571690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3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397307D-D188-45AA-88B7-61CB8EE5F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217" name="Platshållare för text 216">
            <a:extLst>
              <a:ext uri="{FF2B5EF4-FFF2-40B4-BE49-F238E27FC236}">
                <a16:creationId xmlns:a16="http://schemas.microsoft.com/office/drawing/2014/main" id="{BC9CBC55-BCCC-41AF-A64E-F344280666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856378"/>
            <a:ext cx="12191999" cy="1272211"/>
          </a:xfrm>
          <a:solidFill>
            <a:srgbClr val="000000">
              <a:alpha val="40000"/>
            </a:srgbClr>
          </a:solidFill>
        </p:spPr>
        <p:txBody>
          <a:bodyPr rIns="972000" anchor="ctr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07D9DA-41B5-4330-B2D3-6F2CE0F75DB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37893461-3C0C-47B8-A2E4-D659E1139261}" type="datetime1">
              <a:rPr lang="sv-SE" smtClean="0"/>
              <a:t>2022-05-20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6753E1-8409-4FEA-841C-E3D67E9FCF8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9FA1F0-424B-4D94-B3A1-C0FF7E0980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1CAE82C5-75AD-48E8-9613-25066C560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5716903"/>
            <a:ext cx="8835940" cy="834146"/>
          </a:xfrm>
        </p:spPr>
        <p:txBody>
          <a:bodyPr anchor="ctr">
            <a:no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>
                <a:solidFill>
                  <a:schemeClr val="bg1"/>
                </a:solidFill>
              </a:defRPr>
            </a:lvl2pPr>
            <a:lvl3pPr>
              <a:buNone/>
              <a:defRPr sz="2000">
                <a:solidFill>
                  <a:schemeClr val="bg1"/>
                </a:solidFill>
              </a:defRPr>
            </a:lvl3pPr>
            <a:lvl4pPr>
              <a:buNone/>
              <a:defRPr sz="2000">
                <a:solidFill>
                  <a:schemeClr val="bg1"/>
                </a:solidFill>
              </a:defRPr>
            </a:lvl4pPr>
            <a:lvl5pPr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Efternamn, e-post och telefonnummer</a:t>
            </a:r>
          </a:p>
        </p:txBody>
      </p:sp>
    </p:spTree>
    <p:extLst>
      <p:ext uri="{BB962C8B-B14F-4D97-AF65-F5344CB8AC3E}">
        <p14:creationId xmlns:p14="http://schemas.microsoft.com/office/powerpoint/2010/main" val="35784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782541EB-C98A-4D1E-8CF0-07A2253BC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03FE21-80EA-440F-B49F-CADF495C69F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018BDE-FC39-4080-B278-7C6D3ED2146E}" type="datetime1">
              <a:rPr lang="sv-SE" smtClean="0"/>
              <a:t>2022-05-20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438A0-E20A-4F11-9148-B649121E46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A285E3-C572-4240-A07D-C40B3C7F1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</p:spTree>
    <p:extLst>
      <p:ext uri="{BB962C8B-B14F-4D97-AF65-F5344CB8AC3E}">
        <p14:creationId xmlns:p14="http://schemas.microsoft.com/office/powerpoint/2010/main" val="5589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, 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782541EB-C98A-4D1E-8CF0-07A2253BC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03FE21-80EA-440F-B49F-CADF495C69F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018BDE-FC39-4080-B278-7C6D3ED2146E}" type="datetime1">
              <a:rPr lang="sv-SE" smtClean="0"/>
              <a:t>2022-05-20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438A0-E20A-4F11-9148-B649121E46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A285E3-C572-4240-A07D-C40B3C7F1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7" name="Platshållare för text 216">
            <a:extLst>
              <a:ext uri="{FF2B5EF4-FFF2-40B4-BE49-F238E27FC236}">
                <a16:creationId xmlns:a16="http://schemas.microsoft.com/office/drawing/2014/main" id="{0D4E38F6-F8C4-4E27-BF73-2EE2BFBBC9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00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, sv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782541EB-C98A-4D1E-8CF0-07A2253BC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03FE21-80EA-440F-B49F-CADF495C69F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018BDE-FC39-4080-B278-7C6D3ED2146E}" type="datetime1">
              <a:rPr lang="sv-SE" smtClean="0"/>
              <a:t>2022-05-20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438A0-E20A-4F11-9148-B649121E46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A285E3-C572-4240-A07D-C40B3C7F17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7" name="Platshållare för text 216">
            <a:extLst>
              <a:ext uri="{FF2B5EF4-FFF2-40B4-BE49-F238E27FC236}">
                <a16:creationId xmlns:a16="http://schemas.microsoft.com/office/drawing/2014/main" id="{976AF94F-A0A5-4E50-AFB6-2C85231EA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19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16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2782342"/>
            <a:ext cx="10420710" cy="880200"/>
          </a:xfrm>
          <a:noFill/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6C2F47-F27D-4541-B8B8-15466270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45" y="3883862"/>
            <a:ext cx="10420710" cy="88020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AD9EEF-0820-4EAA-87AB-9A48B058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D80C-4242-45A6-8C34-D86C5782DC9E}" type="datetime1">
              <a:rPr lang="sv-SE" smtClean="0"/>
              <a:t>2022-05-20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8B8417-A6B7-4C37-9EAB-27552BAD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565C73-889D-4ABE-B9A7-988BC080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0114A0B6-0B15-4519-84DD-56E65BB32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3970" y="571690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51477-D184-4A09-90E7-0FFC8C9C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A2C69B-B18C-46FF-8801-296E6665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276A9-182B-4DA1-9B12-4C18D685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A7B-4712-4B0F-A043-ED92281042C2}" type="datetime1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8A732B-A014-4C2F-A012-32FDF64D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85E0DF-712C-48C7-8D8E-EDB9E099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12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023D3D-EF7D-4840-B288-75D8B7C2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445" y="1718269"/>
            <a:ext cx="5040000" cy="37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B70-4AB2-461B-84D8-B5D13E04A97D}" type="datetime1">
              <a:rPr lang="sv-SE" smtClean="0"/>
              <a:t>2022-05-20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429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F7209-EC6E-463D-889B-48727D2D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AE3D56-D509-450B-A2E9-F11E94610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836E97-A715-43E9-8F44-7CDF9618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411219"/>
            <a:ext cx="5040000" cy="3086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F606F-C4C3-4985-8814-69C4E2D7B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445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09325D2-E1C7-4412-B568-8F5B85109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9445" y="2411219"/>
            <a:ext cx="5040000" cy="3086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BB7DB53-FFC9-490B-8D00-74572D20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669-7FFC-43FB-8D2D-D66F4F7C5593}" type="datetime1">
              <a:rPr lang="sv-SE" smtClean="0"/>
              <a:t>2022-05-20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BA6833B-C8E3-454B-84C6-1A02E3AB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BC8FC1-5EBB-4E3F-BA2B-402D22A4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9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78958C-3A8A-4492-BB93-11F5471E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FA89-CF7E-424B-980D-6D49823DEDEE}" type="datetime1">
              <a:rPr lang="sv-SE" smtClean="0"/>
              <a:t>2022-05-20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44C648-5395-4098-A795-4C3D8BB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5AAB2F-2B31-45E1-B5BE-76CA5BBF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97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51477-D184-4A09-90E7-0FFC8C9C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A2C69B-B18C-46FF-8801-296E6665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276A9-182B-4DA1-9B12-4C18D685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303B-4610-4803-9221-7CB4D6102129}" type="datetime1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8A732B-A014-4C2F-A012-32FDF64D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85E0DF-712C-48C7-8D8E-EDB9E099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236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6A0E-CCF8-4ADA-B77F-83ABCEA50BAB}" type="datetime1">
              <a:rPr lang="sv-SE" smtClean="0"/>
              <a:t>2022-05-20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7893187F-584C-4E7D-8FCC-9A3E444095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1375" y="1718269"/>
            <a:ext cx="3780000" cy="377978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900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cirk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F673FB04-56A1-49F4-B6ED-66A4DD476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3445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B850DEA0-373D-4AD1-BB0F-35439A7724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3445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D5A6757A-50E5-4EBF-ACBF-139C0AAB5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1722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0">
            <a:extLst>
              <a:ext uri="{FF2B5EF4-FFF2-40B4-BE49-F238E27FC236}">
                <a16:creationId xmlns:a16="http://schemas.microsoft.com/office/drawing/2014/main" id="{D84B8008-3DDD-4118-85AD-8537825E44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41722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C0B251-4358-4E48-B8A9-92F8EA7D7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1A32C24-4C3C-48F3-9E75-8838EF4F0A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2C0FD82-FD1B-4759-AB2D-45F706E0FF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04ED80C-4242-45A6-8C34-D86C5782DC9E}" type="datetime1">
              <a:rPr lang="sv-SE" smtClean="0"/>
              <a:t>2022-05-20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C5366A-D82A-4B79-BC51-ECC372D6FEF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23E947-C0A8-45E0-94B8-3E4E2629FDE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49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D7A3BC-FD05-42DA-A725-AB8ACE2B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B245-2C97-4AA2-87A0-CE128DB17CE4}" type="datetime1">
              <a:rPr lang="sv-SE" smtClean="0"/>
              <a:t>2022-05-20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01CDE3-19F7-45B2-B05F-0D44A967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74B3E9-C441-4CD9-9D17-3C09EFB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075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995BAD-4C32-4BAA-98E1-60E3396A9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2">
            <a:extLst>
              <a:ext uri="{FF2B5EF4-FFF2-40B4-BE49-F238E27FC236}">
                <a16:creationId xmlns:a16="http://schemas.microsoft.com/office/drawing/2014/main" id="{561FF24C-AE7C-4F00-91E3-8AC2BEA012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D47910F-6428-4C29-BDB5-6AFACBD8CAA0}" type="datetime1">
              <a:rPr lang="sv-SE" smtClean="0"/>
              <a:t>2022-05-20</a:t>
            </a:fld>
            <a:endParaRPr lang="sv-SE" sz="100" dirty="0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7A85D21B-013A-48E5-9E5D-171E539773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65C41E-F8E9-4B6F-8BC4-5C0531FC1B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</p:spTree>
    <p:extLst>
      <p:ext uri="{BB962C8B-B14F-4D97-AF65-F5344CB8AC3E}">
        <p14:creationId xmlns:p14="http://schemas.microsoft.com/office/powerpoint/2010/main" val="2796753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453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098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20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44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34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74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023D3D-EF7D-4840-B288-75D8B7C2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445" y="1718269"/>
            <a:ext cx="5040000" cy="378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F77B-DB23-4E0F-8BAE-91019509A95B}" type="datetime1">
              <a:rPr lang="sv-SE" smtClean="0"/>
              <a:t>2022-05-20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522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424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446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236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680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912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397307D-D188-45AA-88B7-61CB8EE5F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944000" anchor="t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sv-SE" dirty="0"/>
              <a:t>Klicka på ikonen </a:t>
            </a:r>
            <a:r>
              <a:rPr lang="sv-SE" dirty="0" err="1"/>
              <a:t>Bildbank</a:t>
            </a:r>
            <a:r>
              <a:rPr lang="sv-SE" dirty="0"/>
              <a:t> under Start-fliken för att infoga en bild från FMV:s </a:t>
            </a:r>
            <a:r>
              <a:rPr lang="sv-SE" dirty="0" err="1"/>
              <a:t>bildbank</a:t>
            </a:r>
            <a:r>
              <a:rPr lang="sv-SE" dirty="0"/>
              <a:t>. </a:t>
            </a:r>
          </a:p>
        </p:txBody>
      </p:sp>
      <p:sp>
        <p:nvSpPr>
          <p:cNvPr id="217" name="Platshållare för text 216">
            <a:extLst>
              <a:ext uri="{FF2B5EF4-FFF2-40B4-BE49-F238E27FC236}">
                <a16:creationId xmlns:a16="http://schemas.microsoft.com/office/drawing/2014/main" id="{BC9CBC55-BCCC-41AF-A64E-F34428066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3970" y="5716902"/>
            <a:ext cx="1800000" cy="83414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66421D-13FB-48A6-AA70-4A6E2F0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856378"/>
            <a:ext cx="12191999" cy="1272211"/>
          </a:xfrm>
          <a:solidFill>
            <a:srgbClr val="000000">
              <a:alpha val="40000"/>
            </a:srgbClr>
          </a:solidFill>
        </p:spPr>
        <p:txBody>
          <a:bodyPr rIns="972000" anchor="ctr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07D9DA-41B5-4330-B2D3-6F2CE0F75DB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37893461-3C0C-47B8-A2E4-D659E1139261}" type="datetime1">
              <a:rPr lang="sv-SE" smtClean="0"/>
              <a:t>2022-05-20</a:t>
            </a:fld>
            <a:endParaRPr lang="sv-SE" sz="1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6753E1-8409-4FEA-841C-E3D67E9FCF8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891856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9FA1F0-424B-4D94-B3A1-C0FF7E0980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1CAE82C5-75AD-48E8-9613-25066C560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5716903"/>
            <a:ext cx="8835940" cy="834146"/>
          </a:xfrm>
        </p:spPr>
        <p:txBody>
          <a:bodyPr anchor="ctr">
            <a:no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>
                <a:solidFill>
                  <a:schemeClr val="bg1"/>
                </a:solidFill>
              </a:defRPr>
            </a:lvl2pPr>
            <a:lvl3pPr>
              <a:buNone/>
              <a:defRPr sz="2000">
                <a:solidFill>
                  <a:schemeClr val="bg1"/>
                </a:solidFill>
              </a:defRPr>
            </a:lvl3pPr>
            <a:lvl4pPr>
              <a:buNone/>
              <a:defRPr sz="2000">
                <a:solidFill>
                  <a:schemeClr val="bg1"/>
                </a:solidFill>
              </a:defRPr>
            </a:lvl4pPr>
            <a:lvl5pPr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Efternamn, e-post och telefonnummer</a:t>
            </a:r>
          </a:p>
        </p:txBody>
      </p:sp>
    </p:spTree>
    <p:extLst>
      <p:ext uri="{BB962C8B-B14F-4D97-AF65-F5344CB8AC3E}">
        <p14:creationId xmlns:p14="http://schemas.microsoft.com/office/powerpoint/2010/main" val="57458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F7209-EC6E-463D-889B-48727D2D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AE3D56-D509-450B-A2E9-F11E94610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836E97-A715-43E9-8F44-7CDF9618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411219"/>
            <a:ext cx="5040000" cy="308682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F606F-C4C3-4985-8814-69C4E2D7B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445" y="1657143"/>
            <a:ext cx="5040000" cy="69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09325D2-E1C7-4412-B568-8F5B85109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9445" y="2411219"/>
            <a:ext cx="5040000" cy="308682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BB7DB53-FFC9-490B-8D00-74572D20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1C4F-7073-4195-A46B-49D48500C30D}" type="datetime1">
              <a:rPr lang="sv-SE" smtClean="0"/>
              <a:t>2022-05-20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BA6833B-C8E3-454B-84C6-1A02E3AB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BC8FC1-5EBB-4E3F-BA2B-402D22A4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9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78958C-3A8A-4492-BB93-11F5471E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F46A-5698-4FA4-AB4C-A65665E035A8}" type="datetime1">
              <a:rPr lang="sv-SE" smtClean="0"/>
              <a:t>2022-05-20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44C648-5395-4098-A795-4C3D8BB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5AAB2F-2B31-45E1-B5BE-76CA5BBF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9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BF0BE-B217-4716-AAF4-385429D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847E4-9CDA-479D-BCF5-46BD5441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718269"/>
            <a:ext cx="5040000" cy="37797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5EC61-6AD9-41F5-80CC-1005974D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40B8-6614-4099-B17B-161DD09B38ED}" type="datetime1">
              <a:rPr lang="sv-SE" smtClean="0"/>
              <a:t>2022-05-20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B7281-E2E8-43CD-8E45-01DF94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D7767E-A62C-4E1B-833F-D156316E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7893187F-584C-4E7D-8FCC-9A3E444095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1375" y="1718269"/>
            <a:ext cx="3780000" cy="377978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62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crik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F673FB04-56A1-49F4-B6ED-66A4DD476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3445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B850DEA0-373D-4AD1-BB0F-35439A7724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3445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D5A6757A-50E5-4EBF-ACBF-139C0AAB5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1722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2" name="Platshållare för bild 10">
            <a:extLst>
              <a:ext uri="{FF2B5EF4-FFF2-40B4-BE49-F238E27FC236}">
                <a16:creationId xmlns:a16="http://schemas.microsoft.com/office/drawing/2014/main" id="{D84B8008-3DDD-4118-85AD-8537825E44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41722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C0B251-4358-4E48-B8A9-92F8EA7D7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833256"/>
            <a:ext cx="3006000" cy="664791"/>
          </a:xfrm>
        </p:spPr>
        <p:txBody>
          <a:bodyPr/>
          <a:lstStyle>
            <a:lvl1pPr indent="0" algn="ctr">
              <a:buNone/>
              <a:defRPr sz="2000"/>
            </a:lvl1pPr>
            <a:lvl2pPr indent="0" algn="ctr">
              <a:buNone/>
              <a:defRPr sz="2000"/>
            </a:lvl2pPr>
            <a:lvl3pPr indent="0" algn="ctr">
              <a:buNone/>
              <a:defRPr sz="2000"/>
            </a:lvl3pPr>
            <a:lvl4pPr indent="0" algn="ctr">
              <a:buNone/>
              <a:defRPr sz="2000"/>
            </a:lvl4pPr>
            <a:lvl5pPr indent="0" algn="ctr">
              <a:buNone/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1A32C24-4C3C-48F3-9E75-8838EF4F0A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1718268"/>
            <a:ext cx="3006000" cy="300741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 dirty="0"/>
              <a:t>Klicka i denna text för att infoga en bild från FMV:s </a:t>
            </a:r>
            <a:r>
              <a:rPr lang="sv-SE" dirty="0" err="1"/>
              <a:t>bildbank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EE95AB-3476-4DEA-A3FA-8A2B56B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DA0D351-C4FD-4F43-9AF0-0AF9C14F17D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D3D38AF-0FB2-4207-BD2F-11491E7E8EB2}" type="datetime1">
              <a:rPr lang="sv-SE" smtClean="0"/>
              <a:t>2022-05-20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E69A9A-8426-49B8-B918-968571D2A7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3FB796-5DD7-4D09-AEDE-D69C33C318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/>
            <a:fld id="{CC6C322D-AE1A-4FC3-BA63-54BA2399C0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95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D7A3BC-FD05-42DA-A725-AB8ACE2B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CB3-90C8-4CE9-A8B4-90FAE044ECE0}" type="datetime1">
              <a:rPr lang="sv-SE" smtClean="0"/>
              <a:t>2022-05-20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01CDE3-19F7-45B2-B05F-0D44A967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Förnamn Efternamn, E-post, Telefonummer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74B3E9-C441-4CD9-9D17-3C09EFB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22D-AE1A-4FC3-BA63-54BA2399C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0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CA8D09D-47B9-4372-A8CD-974810188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050266-9DB4-42A0-A3F9-52ED773A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7308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C1F81C6-0F60-490F-9BA6-B52331725D2E}" type="datetime1">
              <a:rPr lang="sv-SE" smtClean="0"/>
              <a:t>2022-05-20</a:t>
            </a:fld>
            <a:endParaRPr lang="sv-SE" sz="10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DD36C2-CE5D-41CD-8051-E4BF2315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27470"/>
            <a:ext cx="864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  <a:endParaRPr lang="sv-SE" sz="10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2F5CEA-3134-42A2-80A2-05F6980C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7308"/>
            <a:ext cx="36000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sz="100"/>
          </a:p>
        </p:txBody>
      </p:sp>
    </p:spTree>
    <p:extLst>
      <p:ext uri="{BB962C8B-B14F-4D97-AF65-F5344CB8AC3E}">
        <p14:creationId xmlns:p14="http://schemas.microsoft.com/office/powerpoint/2010/main" val="41610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1CFE81-F7FA-43E5-B45D-CDEB2EA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190A12-B114-407F-92AC-FE350248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18269"/>
            <a:ext cx="10449445" cy="377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5C9334-6FD3-41C5-9E25-778C6EB4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312308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D3D38AF-0FB2-4207-BD2F-11491E7E8EB2}" type="datetime1">
              <a:rPr lang="sv-SE" smtClean="0"/>
              <a:t>2022-05-20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B50E6-62C5-4FCE-A55A-6273DBA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474703"/>
            <a:ext cx="864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233C6-0A6B-44C2-A107-B64ECD6F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9048" y="6312307"/>
            <a:ext cx="385313" cy="13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D83370BF-4DE0-4D0A-A165-56FF8695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3970" y="587516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81" r:id="rId6"/>
    <p:sldLayoutId id="2147483658" r:id="rId7"/>
    <p:sldLayoutId id="2147483655" r:id="rId8"/>
    <p:sldLayoutId id="214748365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0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1CFE81-F7FA-43E5-B45D-CDEB2EA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190A12-B114-407F-92AC-FE350248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18269"/>
            <a:ext cx="10449445" cy="377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5C9334-6FD3-41C5-9E25-778C6EB4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002716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BB05F4-9539-4DE2-A354-C81347E8EE04}" type="datetime1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B50E6-62C5-4FCE-A55A-6273DBA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397108"/>
            <a:ext cx="864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233C6-0A6B-44C2-A107-B64ECD6F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0" y="6193146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CC6C322D-AE1A-4FC3-BA63-54BA2399C0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D83370BF-4DE0-4D0A-A165-56FF8695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73970" y="5716902"/>
            <a:ext cx="1800000" cy="8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4" r:id="rId4"/>
    <p:sldLayoutId id="214748368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0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7A8A1981-BB83-471E-96CD-6D6817BA47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3970" y="5875162"/>
            <a:ext cx="1800000" cy="83414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1CFE81-F7FA-43E5-B45D-CDEB2EA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449445" cy="88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190A12-B114-407F-92AC-FE350248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18269"/>
            <a:ext cx="10449445" cy="377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5C9334-6FD3-41C5-9E25-778C6EB4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312308"/>
            <a:ext cx="360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04ED80C-4242-45A6-8C34-D86C5782DC9E}" type="datetime1">
              <a:rPr lang="sv-SE" smtClean="0"/>
              <a:t>2022-05-20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B50E6-62C5-4FCE-A55A-6273DBA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474703"/>
            <a:ext cx="8640000" cy="1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Förnamn Efternamn, E-post, Telefonummer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233C6-0A6B-44C2-A107-B64ECD6F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9048" y="6312307"/>
            <a:ext cx="385313" cy="13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6C322D-AE1A-4FC3-BA63-54BA2399C0D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8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82" r:id="rId6"/>
    <p:sldLayoutId id="2147483666" r:id="rId7"/>
    <p:sldLayoutId id="2147483667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FC43-69A1-4771-BC8D-7CEB1B578DB4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6191-1459-490E-BDD6-AF3F60E0FB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613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logp.fmv.se/tjansterprodukter/VSDL/Sidor/Start.aspx" TargetMode="External"/><Relationship Id="rId4" Type="http://schemas.openxmlformats.org/officeDocument/2006/relationships/hyperlink" Target="https://logp.fmv.se/tjansterprodukter/VSDLAT/Sidor/Start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6.jp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3.jpeg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7709"/>
          <a:stretch>
            <a:fillRect/>
          </a:stretch>
        </p:blipFill>
        <p:spPr/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9FE436-11C3-4C65-8892-D2A7B2947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32F2526-F3AA-4FE1-B19B-E1BF1C47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300" b="0" dirty="0"/>
              <a:t>Gruppadministratör VerkO Teamcenter</a:t>
            </a:r>
            <a:br>
              <a:rPr lang="sv-SE" sz="4300" b="0" dirty="0"/>
            </a:br>
            <a:r>
              <a:rPr lang="sv-SE" sz="4300" b="0" dirty="0"/>
              <a:t>”Behörighetsprocessen”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3043A-98F4-435F-80B6-FDDBD576312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9FE555D-8959-4506-9564-D91CFC62551F}" type="datetime1">
              <a:rPr lang="sv-SE" smtClean="0"/>
              <a:pPr/>
              <a:t>2022-05-20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37FB82-A34C-44F5-8094-78FB64BEA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fld id="{CC6C322D-AE1A-4FC3-BA63-54BA2399C0D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4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" y="3373304"/>
            <a:ext cx="4387618" cy="2597032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445" y="923622"/>
            <a:ext cx="7898201" cy="4807967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10C3-0364-42E7-8846-A501BD2CC64D}" type="datetime1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10</a:t>
            </a:fld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0" y="-5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Rollernas uppsättning i VSDL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kern="0" dirty="0" smtClean="0">
                <a:solidFill>
                  <a:prstClr val="black"/>
                </a:solidFill>
              </a:rPr>
              <a:t>”Principbild var VerkO GA befinner sig i VSDL:s strukturträd, </a:t>
            </a:r>
            <a:r>
              <a:rPr lang="sv-SE" sz="2000" kern="0" dirty="0" err="1" smtClean="0">
                <a:solidFill>
                  <a:prstClr val="black"/>
                </a:solidFill>
              </a:rPr>
              <a:t>fr.o.m</a:t>
            </a:r>
            <a:r>
              <a:rPr lang="sv-SE" sz="2000" kern="0" dirty="0" smtClean="0">
                <a:solidFill>
                  <a:prstClr val="black"/>
                </a:solidFill>
              </a:rPr>
              <a:t> VSDL 1.9.0”</a:t>
            </a:r>
            <a:endParaRPr kumimoji="0" lang="sv-SE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320000" y="1571979"/>
            <a:ext cx="2859501" cy="1015663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defRPr sz="2400" b="1"/>
            </a:lvl1pPr>
          </a:lstStyle>
          <a:p>
            <a:r>
              <a:rPr lang="sv-SE" dirty="0"/>
              <a:t>Lyder under</a:t>
            </a:r>
          </a:p>
          <a:p>
            <a:r>
              <a:rPr lang="sv-SE" sz="1800" dirty="0">
                <a:solidFill>
                  <a:prstClr val="black"/>
                </a:solidFill>
              </a:rPr>
              <a:t>Förvaltningsområde </a:t>
            </a:r>
            <a:r>
              <a:rPr lang="sv-SE" sz="1800" dirty="0" smtClean="0">
                <a:solidFill>
                  <a:prstClr val="black"/>
                </a:solidFill>
              </a:rPr>
              <a:t>PLM</a:t>
            </a:r>
          </a:p>
          <a:p>
            <a:r>
              <a:rPr lang="sv-SE" sz="1800" b="0" i="1" dirty="0">
                <a:solidFill>
                  <a:prstClr val="black"/>
                </a:solidFill>
              </a:rPr>
              <a:t>Central Administratör (DBA</a:t>
            </a:r>
            <a:r>
              <a:rPr lang="sv-SE" sz="1800" b="0" i="1" dirty="0" smtClean="0">
                <a:solidFill>
                  <a:prstClr val="black"/>
                </a:solidFill>
              </a:rPr>
              <a:t>)</a:t>
            </a:r>
            <a:endParaRPr lang="sv-SE" sz="1800" b="0" i="1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185036" y="1554073"/>
            <a:ext cx="2896755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/>
              <a:t>Underställd</a:t>
            </a:r>
          </a:p>
          <a:p>
            <a:pPr lvl="0" algn="ctr"/>
            <a:r>
              <a:rPr lang="sv-SE" dirty="0">
                <a:solidFill>
                  <a:prstClr val="black"/>
                </a:solidFill>
              </a:rPr>
              <a:t>Systemledning </a:t>
            </a:r>
            <a:r>
              <a:rPr lang="sv-SE" dirty="0" smtClean="0">
                <a:solidFill>
                  <a:prstClr val="black"/>
                </a:solidFill>
              </a:rPr>
              <a:t>Armémateriel</a:t>
            </a:r>
          </a:p>
          <a:p>
            <a:pPr lvl="0" algn="ctr"/>
            <a:r>
              <a:rPr lang="sv-SE" i="1" dirty="0" smtClean="0">
                <a:solidFill>
                  <a:prstClr val="black"/>
                </a:solidFill>
              </a:rPr>
              <a:t>Chef systemledning Armé</a:t>
            </a:r>
            <a:endParaRPr lang="sv-SE" i="1" dirty="0">
              <a:solidFill>
                <a:prstClr val="black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813050" y="5253594"/>
            <a:ext cx="2743200" cy="523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2754987" y="5731589"/>
            <a:ext cx="290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Samma roll sedd från två håll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45" y="121455"/>
            <a:ext cx="586896" cy="586896"/>
          </a:xfrm>
          <a:prstGeom prst="rect">
            <a:avLst/>
          </a:prstGeom>
        </p:spPr>
      </p:pic>
      <p:cxnSp>
        <p:nvCxnSpPr>
          <p:cNvPr id="28" name="Rak koppling 27"/>
          <p:cNvCxnSpPr>
            <a:stCxn id="20" idx="0"/>
          </p:cNvCxnSpPr>
          <p:nvPr/>
        </p:nvCxnSpPr>
        <p:spPr>
          <a:xfrm flipH="1" flipV="1">
            <a:off x="4195445" y="962284"/>
            <a:ext cx="10901" cy="47693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796C0C-DFB3-439D-8450-1471624F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12308"/>
            <a:ext cx="3600000" cy="13528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70976-2B7F-4D21-88DC-9471ABF52A2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6923A1-D1B8-4217-8533-FAAE9F3A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048" y="6312307"/>
            <a:ext cx="385313" cy="135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322D-AE1A-4FC3-BA63-54BA2399C0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15720"/>
            <a:ext cx="10306050" cy="46627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1003300" y="517379"/>
            <a:ext cx="247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Länken till VSDL AT Miljö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2669976" y="3810001"/>
            <a:ext cx="1863924" cy="24129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4534432" y="6007508"/>
            <a:ext cx="22284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Öppna rollformuläret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9446260" y="6312307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Länken till VSDL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0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4303B-4610-4803-9221-7CB4D61021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322D-AE1A-4FC3-BA63-54BA2399C0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504950"/>
            <a:ext cx="10306050" cy="30819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Rak pilkoppling 7"/>
          <p:cNvCxnSpPr>
            <a:stCxn id="9" idx="1"/>
          </p:cNvCxnSpPr>
          <p:nvPr/>
        </p:nvCxnSpPr>
        <p:spPr>
          <a:xfrm flipH="1">
            <a:off x="2679700" y="772464"/>
            <a:ext cx="2946932" cy="275813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5626632" y="310799"/>
            <a:ext cx="5439823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Välj den roll som gäller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Gruoup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 tillhör </a:t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Här ”PLM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[ARENA] (GA)”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ANM: Saknar ni roller kontakta rollansvarig. Se sista bild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4303B-4610-4803-9221-7CB4D61021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322D-AE1A-4FC3-BA63-54BA2399C0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43" y="0"/>
            <a:ext cx="8380057" cy="6858000"/>
          </a:xfrm>
          <a:prstGeom prst="rect">
            <a:avLst/>
          </a:prstGeom>
        </p:spPr>
      </p:pic>
      <p:cxnSp>
        <p:nvCxnSpPr>
          <p:cNvPr id="7" name="Rak pilkoppling 6"/>
          <p:cNvCxnSpPr>
            <a:stCxn id="8" idx="1"/>
          </p:cNvCxnSpPr>
          <p:nvPr/>
        </p:nvCxnSpPr>
        <p:spPr>
          <a:xfrm flipH="1">
            <a:off x="2466109" y="2987020"/>
            <a:ext cx="2362469" cy="5227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4828578" y="2663854"/>
            <a:ext cx="473482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Här Roll formuläret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för”PLM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Flyg (GA)”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Klicka ”+Skapa nytt” i ruta ”Mina internärenden”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4303B-4610-4803-9221-7CB4D61021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322D-AE1A-4FC3-BA63-54BA2399C0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241232"/>
            <a:ext cx="10389936" cy="4397601"/>
          </a:xfrm>
          <a:prstGeom prst="rect">
            <a:avLst/>
          </a:prstGeom>
        </p:spPr>
      </p:pic>
      <p:cxnSp>
        <p:nvCxnSpPr>
          <p:cNvPr id="8" name="Rak pilkoppling 7"/>
          <p:cNvCxnSpPr/>
          <p:nvPr/>
        </p:nvCxnSpPr>
        <p:spPr>
          <a:xfrm flipH="1">
            <a:off x="6299200" y="1095583"/>
            <a:ext cx="2179782" cy="12412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 flipH="1">
            <a:off x="8248073" y="1095583"/>
            <a:ext cx="230909" cy="15779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 flipH="1">
            <a:off x="6696364" y="1095583"/>
            <a:ext cx="1782618" cy="210325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8363527" y="297180"/>
            <a:ext cx="2398157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Välj ”Tekniskt system”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Välj ”Teamcenter”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Välj frågeart ”Internärende”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979656" y="5704520"/>
            <a:ext cx="355193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Klickdra in Bifogade filer i ansökningsmailet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Klickdra mail från 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Outook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Ansökan, Beslut </a:t>
            </a:r>
          </a:p>
        </p:txBody>
      </p:sp>
      <p:cxnSp>
        <p:nvCxnSpPr>
          <p:cNvPr id="20" name="Rak pilkoppling 19"/>
          <p:cNvCxnSpPr/>
          <p:nvPr/>
        </p:nvCxnSpPr>
        <p:spPr>
          <a:xfrm flipH="1">
            <a:off x="1644073" y="1045798"/>
            <a:ext cx="1597892" cy="14110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/>
          <p:cNvCxnSpPr/>
          <p:nvPr/>
        </p:nvCxnSpPr>
        <p:spPr>
          <a:xfrm flipH="1">
            <a:off x="1791448" y="1045798"/>
            <a:ext cx="1450517" cy="17478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243740" y="642884"/>
            <a:ext cx="72595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Ange Ärendemening Ex Behörighet till LANDA-ID Beslut LANDA-ID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Ange Ärendebeskrivning Ex Kopiera ansökningsmailets Ärendemening och klistra in</a:t>
            </a: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590" y="5393833"/>
            <a:ext cx="3831937" cy="13613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ektangel 30"/>
          <p:cNvSpPr/>
          <p:nvPr/>
        </p:nvSpPr>
        <p:spPr>
          <a:xfrm>
            <a:off x="4531590" y="6147184"/>
            <a:ext cx="1582883" cy="3806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4531590" y="5693891"/>
            <a:ext cx="1582883" cy="3806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6267258" y="6218767"/>
            <a:ext cx="1166476" cy="3090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Rak pilkoppling 37"/>
          <p:cNvCxnSpPr>
            <a:stCxn id="34" idx="0"/>
          </p:cNvCxnSpPr>
          <p:nvPr/>
        </p:nvCxnSpPr>
        <p:spPr>
          <a:xfrm flipH="1" flipV="1">
            <a:off x="3873503" y="4650443"/>
            <a:ext cx="1449529" cy="10434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/>
          <p:cNvCxnSpPr>
            <a:stCxn id="31" idx="0"/>
          </p:cNvCxnSpPr>
          <p:nvPr/>
        </p:nvCxnSpPr>
        <p:spPr>
          <a:xfrm flipH="1" flipV="1">
            <a:off x="3088880" y="4627418"/>
            <a:ext cx="2234152" cy="15197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koppling 44"/>
          <p:cNvCxnSpPr/>
          <p:nvPr/>
        </p:nvCxnSpPr>
        <p:spPr>
          <a:xfrm flipH="1" flipV="1">
            <a:off x="4479034" y="4627418"/>
            <a:ext cx="2349169" cy="158968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ruta 52"/>
          <p:cNvSpPr txBox="1"/>
          <p:nvPr/>
        </p:nvSpPr>
        <p:spPr>
          <a:xfrm>
            <a:off x="9170261" y="5658353"/>
            <a:ext cx="267188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Arkivera ärendet för spårbarhet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Rak pilkoppling 53"/>
          <p:cNvCxnSpPr>
            <a:stCxn id="53" idx="0"/>
          </p:cNvCxnSpPr>
          <p:nvPr/>
        </p:nvCxnSpPr>
        <p:spPr>
          <a:xfrm flipH="1" flipV="1">
            <a:off x="9881624" y="4886036"/>
            <a:ext cx="624580" cy="7723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4303B-4610-4803-9221-7CB4D61021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322D-AE1A-4FC3-BA63-54BA2399C0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8" y="619827"/>
            <a:ext cx="11700452" cy="82177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948900" y="177800"/>
            <a:ext cx="443884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Hitta arkiverade Ärenden Group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funktionen skapat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Övre listen i VSDL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Klicka på Ärendehistorik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Rak pilkoppling 7"/>
          <p:cNvCxnSpPr>
            <a:stCxn id="7" idx="2"/>
            <a:endCxn id="19" idx="6"/>
          </p:cNvCxnSpPr>
          <p:nvPr/>
        </p:nvCxnSpPr>
        <p:spPr>
          <a:xfrm flipH="1" flipV="1">
            <a:off x="5496984" y="914401"/>
            <a:ext cx="3671338" cy="20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1575848"/>
            <a:ext cx="10458450" cy="4676775"/>
          </a:xfrm>
          <a:prstGeom prst="rect">
            <a:avLst/>
          </a:prstGeom>
        </p:spPr>
      </p:pic>
      <p:cxnSp>
        <p:nvCxnSpPr>
          <p:cNvPr id="12" name="Rak pilkoppling 11"/>
          <p:cNvCxnSpPr>
            <a:stCxn id="17" idx="1"/>
          </p:cNvCxnSpPr>
          <p:nvPr/>
        </p:nvCxnSpPr>
        <p:spPr>
          <a:xfrm flipH="1">
            <a:off x="2863273" y="1977335"/>
            <a:ext cx="1940984" cy="8489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4804257" y="1715725"/>
            <a:ext cx="44388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Välj bland de roller ni tillhör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Här: Välj PLM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Flyg (GA)”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4480984" y="749555"/>
            <a:ext cx="1016000" cy="3296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Rak pilkoppling 23"/>
          <p:cNvCxnSpPr>
            <a:stCxn id="19" idx="4"/>
          </p:cNvCxnSpPr>
          <p:nvPr/>
        </p:nvCxnSpPr>
        <p:spPr>
          <a:xfrm>
            <a:off x="4988984" y="1079247"/>
            <a:ext cx="0" cy="62396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/>
          <p:cNvSpPr txBox="1"/>
          <p:nvPr/>
        </p:nvSpPr>
        <p:spPr>
          <a:xfrm>
            <a:off x="7023679" y="4117179"/>
            <a:ext cx="443884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Välj bland de ärenden som syns, eller filtrera fram ytterligare i filtreringsfunktionen. Datum mellan och osv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Kolumnerna sorteras om man klickar på dem.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Rak pilkoppling 27"/>
          <p:cNvCxnSpPr/>
          <p:nvPr/>
        </p:nvCxnSpPr>
        <p:spPr>
          <a:xfrm flipH="1">
            <a:off x="3620655" y="4640399"/>
            <a:ext cx="3403024" cy="5873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/>
          <p:cNvCxnSpPr/>
          <p:nvPr/>
        </p:nvCxnSpPr>
        <p:spPr>
          <a:xfrm flipH="1">
            <a:off x="3620655" y="4602919"/>
            <a:ext cx="3403024" cy="8902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/>
          <p:cNvCxnSpPr/>
          <p:nvPr/>
        </p:nvCxnSpPr>
        <p:spPr>
          <a:xfrm flipH="1">
            <a:off x="3620655" y="4602919"/>
            <a:ext cx="3403024" cy="113728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/>
          <p:cNvCxnSpPr/>
          <p:nvPr/>
        </p:nvCxnSpPr>
        <p:spPr>
          <a:xfrm flipH="1">
            <a:off x="3620655" y="4658840"/>
            <a:ext cx="3403024" cy="13934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4303B-4610-4803-9221-7CB4D61021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322D-AE1A-4FC3-BA63-54BA2399C0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504950"/>
            <a:ext cx="10306050" cy="30819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4086148" y="499024"/>
            <a:ext cx="43201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sv-SE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Klicka på: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”Öppna Funktionsrollsöversikt” </a:t>
            </a:r>
          </a:p>
        </p:txBody>
      </p:sp>
      <p:sp>
        <p:nvSpPr>
          <p:cNvPr id="12" name="Frihandsfigur 11"/>
          <p:cNvSpPr/>
          <p:nvPr/>
        </p:nvSpPr>
        <p:spPr>
          <a:xfrm>
            <a:off x="0" y="1041400"/>
            <a:ext cx="12192000" cy="5016500"/>
          </a:xfrm>
          <a:custGeom>
            <a:avLst/>
            <a:gdLst>
              <a:gd name="connsiteX0" fmla="*/ 9375140 w 12103100"/>
              <a:gd name="connsiteY0" fmla="*/ 2946400 h 5016500"/>
              <a:gd name="connsiteX1" fmla="*/ 9375140 w 12103100"/>
              <a:gd name="connsiteY1" fmla="*/ 3175000 h 5016500"/>
              <a:gd name="connsiteX2" fmla="*/ 10619740 w 12103100"/>
              <a:gd name="connsiteY2" fmla="*/ 3175000 h 5016500"/>
              <a:gd name="connsiteX3" fmla="*/ 10619740 w 12103100"/>
              <a:gd name="connsiteY3" fmla="*/ 2946400 h 5016500"/>
              <a:gd name="connsiteX4" fmla="*/ 0 w 12103100"/>
              <a:gd name="connsiteY4" fmla="*/ 0 h 5016500"/>
              <a:gd name="connsiteX5" fmla="*/ 12103100 w 12103100"/>
              <a:gd name="connsiteY5" fmla="*/ 0 h 5016500"/>
              <a:gd name="connsiteX6" fmla="*/ 12103100 w 12103100"/>
              <a:gd name="connsiteY6" fmla="*/ 5016500 h 5016500"/>
              <a:gd name="connsiteX7" fmla="*/ 0 w 12103100"/>
              <a:gd name="connsiteY7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3100" h="5016500">
                <a:moveTo>
                  <a:pt x="9375140" y="2946400"/>
                </a:moveTo>
                <a:lnTo>
                  <a:pt x="9375140" y="3175000"/>
                </a:lnTo>
                <a:lnTo>
                  <a:pt x="10619740" y="3175000"/>
                </a:lnTo>
                <a:lnTo>
                  <a:pt x="10619740" y="2946400"/>
                </a:lnTo>
                <a:close/>
                <a:moveTo>
                  <a:pt x="0" y="0"/>
                </a:moveTo>
                <a:lnTo>
                  <a:pt x="12103100" y="0"/>
                </a:lnTo>
                <a:lnTo>
                  <a:pt x="12103100" y="5016500"/>
                </a:lnTo>
                <a:lnTo>
                  <a:pt x="0" y="5016500"/>
                </a:lnTo>
                <a:close/>
              </a:path>
            </a:pathLst>
          </a:custGeom>
          <a:solidFill>
            <a:srgbClr val="BFBFB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06" y="2807092"/>
            <a:ext cx="6707187" cy="20963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Rak pilkoppling 7"/>
          <p:cNvCxnSpPr>
            <a:stCxn id="9" idx="2"/>
          </p:cNvCxnSpPr>
          <p:nvPr/>
        </p:nvCxnSpPr>
        <p:spPr>
          <a:xfrm>
            <a:off x="6246227" y="868356"/>
            <a:ext cx="3593616" cy="31679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/>
          <p:cNvCxnSpPr>
            <a:endCxn id="18" idx="3"/>
          </p:cNvCxnSpPr>
          <p:nvPr/>
        </p:nvCxnSpPr>
        <p:spPr>
          <a:xfrm flipH="1" flipV="1">
            <a:off x="5287377" y="2253902"/>
            <a:ext cx="4468254" cy="17443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1186574" y="1930736"/>
            <a:ext cx="410080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Välj systemledning för respektive Arena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Här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”Systemledning Flyg”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8081920" y="4727313"/>
            <a:ext cx="396986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Välj systemledning för respektive Arena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Här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”PLM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Flyg(GA)”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Mikael Snell är rollansvarig.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att man ser alla medlemmar i rollen</a:t>
            </a:r>
          </a:p>
        </p:txBody>
      </p:sp>
      <p:cxnSp>
        <p:nvCxnSpPr>
          <p:cNvPr id="24" name="Rak pilkoppling 23"/>
          <p:cNvCxnSpPr>
            <a:stCxn id="18" idx="2"/>
          </p:cNvCxnSpPr>
          <p:nvPr/>
        </p:nvCxnSpPr>
        <p:spPr>
          <a:xfrm flipH="1">
            <a:off x="2095581" y="2577067"/>
            <a:ext cx="1141395" cy="9165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/>
          <p:cNvCxnSpPr>
            <a:endCxn id="19" idx="1"/>
          </p:cNvCxnSpPr>
          <p:nvPr/>
        </p:nvCxnSpPr>
        <p:spPr>
          <a:xfrm flipV="1">
            <a:off x="5650029" y="5327478"/>
            <a:ext cx="2431891" cy="3367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88900" y="59950"/>
            <a:ext cx="41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ANM: Saknar ni roll kontakta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rollansvarig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361265" y="2906104"/>
            <a:ext cx="48356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sv-SE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Klicka på: rollraden här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”PLM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Flyg(GA)”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Rak pilkoppling 32"/>
          <p:cNvCxnSpPr>
            <a:stCxn id="32" idx="2"/>
          </p:cNvCxnSpPr>
          <p:nvPr/>
        </p:nvCxnSpPr>
        <p:spPr>
          <a:xfrm flipH="1">
            <a:off x="4261831" y="3275436"/>
            <a:ext cx="1517244" cy="7608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objekt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57" y="4774958"/>
            <a:ext cx="5928655" cy="16633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Rak pilkoppling 36"/>
          <p:cNvCxnSpPr>
            <a:endCxn id="36" idx="0"/>
          </p:cNvCxnSpPr>
          <p:nvPr/>
        </p:nvCxnSpPr>
        <p:spPr>
          <a:xfrm flipH="1">
            <a:off x="3437685" y="4036291"/>
            <a:ext cx="882315" cy="7386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41"/>
          <p:cNvCxnSpPr>
            <a:endCxn id="32" idx="1"/>
          </p:cNvCxnSpPr>
          <p:nvPr/>
        </p:nvCxnSpPr>
        <p:spPr>
          <a:xfrm flipV="1">
            <a:off x="2469668" y="3090770"/>
            <a:ext cx="891597" cy="42240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EA94F1A-2738-452D-BFA7-5B2AC6808361" descr="AEA94F1A-2738-452D-BFA7-5B2AC68083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127063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 rot="1228489">
            <a:off x="-671304" y="2040218"/>
            <a:ext cx="13773641" cy="22344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75366" y="2676525"/>
            <a:ext cx="110849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1. Klara </a:t>
            </a:r>
            <a:r>
              <a:rPr lang="sv-SE" sz="1400" dirty="0">
                <a:solidFill>
                  <a:schemeClr val="bg1"/>
                </a:solidFill>
              </a:rPr>
              <a:t>ansökningar från två myndigheter</a:t>
            </a:r>
            <a:r>
              <a:rPr lang="sv-SE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2</a:t>
            </a:r>
            <a:r>
              <a:rPr lang="sv-SE" sz="1400" dirty="0">
                <a:solidFill>
                  <a:schemeClr val="bg1"/>
                </a:solidFill>
              </a:rPr>
              <a:t>. Klara två anslutningsvägar med olika inloggningskonton på individnivå.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3</a:t>
            </a:r>
            <a:r>
              <a:rPr lang="sv-SE" sz="1400" dirty="0">
                <a:solidFill>
                  <a:schemeClr val="bg1"/>
                </a:solidFill>
              </a:rPr>
              <a:t>. Klara sex(6) olika personalkategorier med olika krav på begränsning av  information.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4</a:t>
            </a:r>
            <a:r>
              <a:rPr lang="sv-SE" sz="1400" dirty="0">
                <a:solidFill>
                  <a:schemeClr val="bg1"/>
                </a:solidFill>
              </a:rPr>
              <a:t>. Hantera samtliga Grupper och inom dessa samtliga Roller med minsta möjliga administration. 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5</a:t>
            </a:r>
            <a:r>
              <a:rPr lang="sv-SE" sz="1400" dirty="0">
                <a:solidFill>
                  <a:schemeClr val="bg1"/>
                </a:solidFill>
              </a:rPr>
              <a:t>. Sträva mot enhetlig process för samtliga driftfall, detta utan att komplicera eller få otydlighet för användare. 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6</a:t>
            </a:r>
            <a:r>
              <a:rPr lang="sv-SE" sz="1400" dirty="0">
                <a:solidFill>
                  <a:schemeClr val="bg1"/>
                </a:solidFill>
              </a:rPr>
              <a:t>. Möjliggöra central grundregistrering och tilldelning av ”</a:t>
            </a:r>
            <a:r>
              <a:rPr lang="sv-SE" sz="1400" dirty="0" err="1">
                <a:solidFill>
                  <a:schemeClr val="bg1"/>
                </a:solidFill>
              </a:rPr>
              <a:t>viewer</a:t>
            </a:r>
            <a:r>
              <a:rPr lang="sv-SE" sz="1400" dirty="0">
                <a:solidFill>
                  <a:schemeClr val="bg1"/>
                </a:solidFill>
              </a:rPr>
              <a:t>” funktion kopplat mot personalkategori.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8</a:t>
            </a:r>
            <a:r>
              <a:rPr lang="sv-SE" sz="1400" dirty="0">
                <a:solidFill>
                  <a:schemeClr val="bg1"/>
                </a:solidFill>
              </a:rPr>
              <a:t>. Återanvända fungerande funktioner och behörighetsprocesser från </a:t>
            </a:r>
            <a:r>
              <a:rPr lang="sv-SE" sz="1400" dirty="0" smtClean="0">
                <a:solidFill>
                  <a:schemeClr val="bg1"/>
                </a:solidFill>
              </a:rPr>
              <a:t>arvssystem så långt det är möjligt. </a:t>
            </a:r>
            <a:endParaRPr lang="sv-SE" sz="1400" dirty="0">
              <a:solidFill>
                <a:schemeClr val="bg1"/>
              </a:solidFill>
            </a:endParaRPr>
          </a:p>
          <a:p>
            <a:r>
              <a:rPr lang="sv-SE" sz="1400" dirty="0" smtClean="0">
                <a:solidFill>
                  <a:schemeClr val="bg1"/>
                </a:solidFill>
              </a:rPr>
              <a:t>9</a:t>
            </a:r>
            <a:r>
              <a:rPr lang="sv-SE" sz="1400" dirty="0">
                <a:solidFill>
                  <a:schemeClr val="bg1"/>
                </a:solidFill>
              </a:rPr>
              <a:t>. Sträva mot att beslut och ”utökade” behörigheter ska ligga så nära där producerande personal befinner sig. 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10</a:t>
            </a:r>
            <a:r>
              <a:rPr lang="sv-SE" sz="1400" dirty="0">
                <a:solidFill>
                  <a:schemeClr val="bg1"/>
                </a:solidFill>
              </a:rPr>
              <a:t>. Verka för decentralisering med produktionseffektivitet men ändå </a:t>
            </a:r>
            <a:r>
              <a:rPr lang="sv-SE" sz="1400" dirty="0" smtClean="0">
                <a:solidFill>
                  <a:schemeClr val="bg1"/>
                </a:solidFill>
              </a:rPr>
              <a:t>strukturerade </a:t>
            </a:r>
            <a:r>
              <a:rPr lang="sv-SE" sz="1400" dirty="0">
                <a:solidFill>
                  <a:schemeClr val="bg1"/>
                </a:solidFill>
              </a:rPr>
              <a:t>och spårbara tilldelningsbeslut. 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11</a:t>
            </a:r>
            <a:r>
              <a:rPr lang="sv-SE" sz="1400" dirty="0">
                <a:solidFill>
                  <a:schemeClr val="bg1"/>
                </a:solidFill>
              </a:rPr>
              <a:t>. Säkerställa att sökta roller alltid har en identifierbar beslutsfattare, för att säkerställa tydliga ansvarsnivåer. 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12</a:t>
            </a:r>
            <a:r>
              <a:rPr lang="sv-SE" sz="1400" dirty="0">
                <a:solidFill>
                  <a:schemeClr val="bg1"/>
                </a:solidFill>
              </a:rPr>
              <a:t>. Att som myndighet ha kontrollerad och övervakningsbar behörighetsstruktur för tillgång till information. 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13</a:t>
            </a:r>
            <a:r>
              <a:rPr lang="sv-SE" sz="1400" dirty="0">
                <a:solidFill>
                  <a:schemeClr val="bg1"/>
                </a:solidFill>
              </a:rPr>
              <a:t>. Processer och struktur ska kunna motbevisa kontorevisioner och eventuella incidenter där otillbörlig tillgång till information påstås eller befarats. 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14</a:t>
            </a:r>
            <a:r>
              <a:rPr lang="sv-SE" sz="1400" dirty="0">
                <a:solidFill>
                  <a:schemeClr val="bg1"/>
                </a:solidFill>
              </a:rPr>
              <a:t>. Verka för att behörighetsprocessen ska kunna ändras om förändrade förutsättning eller utökade användningsområden skapas.</a:t>
            </a:r>
          </a:p>
        </p:txBody>
      </p:sp>
      <p:sp>
        <p:nvSpPr>
          <p:cNvPr id="9" name="Rektangel 8"/>
          <p:cNvSpPr/>
          <p:nvPr/>
        </p:nvSpPr>
        <p:spPr>
          <a:xfrm>
            <a:off x="0" y="1934181"/>
            <a:ext cx="5643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”Förutsättningar/Krav</a:t>
            </a:r>
            <a:r>
              <a:rPr lang="sv-SE" b="1" dirty="0" smtClean="0">
                <a:solidFill>
                  <a:schemeClr val="bg1"/>
                </a:solidFill>
              </a:rPr>
              <a:t>” för process Behörighetstilldelning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”Tillämpning”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0" y="-125352"/>
            <a:ext cx="1270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Ansökan och tilldelning av tillgång och behörighet i Teamcenter</a:t>
            </a:r>
          </a:p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”Grundkrav”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839961" y="557499"/>
            <a:ext cx="7590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Hårdare tillämpning på befintliga regler och krav, </a:t>
            </a:r>
            <a:r>
              <a:rPr lang="sv-SE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</a:t>
            </a:r>
            <a:r>
              <a:rPr lang="sv-S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åtkomstbegränsning av viss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kontroll, övervakning av behörigheter och dess beslut om tilldelning. </a:t>
            </a:r>
            <a:endParaRPr lang="sv-S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ruta 118"/>
          <p:cNvSpPr txBox="1"/>
          <p:nvPr/>
        </p:nvSpPr>
        <p:spPr>
          <a:xfrm>
            <a:off x="1" y="14269"/>
            <a:ext cx="12191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Teamcenter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Hur kommer man åt ”Ikonen”?</a:t>
            </a:r>
          </a:p>
        </p:txBody>
      </p:sp>
      <p:sp>
        <p:nvSpPr>
          <p:cNvPr id="120" name="Rektangel med rundade hörn 119"/>
          <p:cNvSpPr/>
          <p:nvPr/>
        </p:nvSpPr>
        <p:spPr>
          <a:xfrm>
            <a:off x="7999063" y="3864932"/>
            <a:ext cx="3860799" cy="1480106"/>
          </a:xfrm>
          <a:prstGeom prst="roundRect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ktangel 120"/>
          <p:cNvSpPr/>
          <p:nvPr/>
        </p:nvSpPr>
        <p:spPr>
          <a:xfrm rot="21205586">
            <a:off x="7326880" y="3839869"/>
            <a:ext cx="917239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ZTYX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KLAS FMV</a:t>
            </a:r>
          </a:p>
        </p:txBody>
      </p:sp>
      <p:sp>
        <p:nvSpPr>
          <p:cNvPr id="122" name="Rektangel med rundade hörn 121"/>
          <p:cNvSpPr/>
          <p:nvPr/>
        </p:nvSpPr>
        <p:spPr>
          <a:xfrm>
            <a:off x="609709" y="1446774"/>
            <a:ext cx="3037596" cy="393676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ruta 122"/>
          <p:cNvSpPr txBox="1"/>
          <p:nvPr/>
        </p:nvSpPr>
        <p:spPr>
          <a:xfrm>
            <a:off x="1186943" y="1300685"/>
            <a:ext cx="1836850" cy="574273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FMV Nät (Insidan SFAP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SharePoint -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LogP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124" name="Grupp 123"/>
          <p:cNvGrpSpPr/>
          <p:nvPr/>
        </p:nvGrpSpPr>
        <p:grpSpPr>
          <a:xfrm>
            <a:off x="3794736" y="1297274"/>
            <a:ext cx="3504586" cy="4086261"/>
            <a:chOff x="2070101" y="2228971"/>
            <a:chExt cx="5973492" cy="2722773"/>
          </a:xfrm>
        </p:grpSpPr>
        <p:sp>
          <p:nvSpPr>
            <p:cNvPr id="125" name="Rektangel med rundade hörn 124"/>
            <p:cNvSpPr/>
            <p:nvPr/>
          </p:nvSpPr>
          <p:spPr>
            <a:xfrm>
              <a:off x="2070101" y="2328586"/>
              <a:ext cx="5973492" cy="2623158"/>
            </a:xfrm>
            <a:prstGeom prst="round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extruta 125"/>
            <p:cNvSpPr txBox="1"/>
            <p:nvPr/>
          </p:nvSpPr>
          <p:spPr>
            <a:xfrm>
              <a:off x="3251291" y="2228971"/>
              <a:ext cx="3638505" cy="20507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portal.fmvpubl.se (</a:t>
              </a:r>
              <a:r>
                <a:rPr kumimoji="0" lang="sv-S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Citrix</a:t>
              </a:r>
              <a:r>
                <a:rPr kumimoji="0" 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</p:txBody>
        </p:sp>
      </p:grpSp>
      <p:sp>
        <p:nvSpPr>
          <p:cNvPr id="127" name="Rektangel med rundade hörn 126"/>
          <p:cNvSpPr/>
          <p:nvPr/>
        </p:nvSpPr>
        <p:spPr>
          <a:xfrm>
            <a:off x="7999063" y="1446773"/>
            <a:ext cx="3860799" cy="1488584"/>
          </a:xfrm>
          <a:prstGeom prst="roundRect">
            <a:avLst/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ruta 127"/>
          <p:cNvSpPr txBox="1"/>
          <p:nvPr/>
        </p:nvSpPr>
        <p:spPr>
          <a:xfrm>
            <a:off x="9636447" y="1285795"/>
            <a:ext cx="1893657" cy="33780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Industrinät (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Citrix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29" name="textruta 128"/>
          <p:cNvSpPr txBox="1"/>
          <p:nvPr/>
        </p:nvSpPr>
        <p:spPr>
          <a:xfrm>
            <a:off x="9151074" y="3698164"/>
            <a:ext cx="1984774" cy="33780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FM Nät (FMAP – EMILIA)</a:t>
            </a:r>
          </a:p>
        </p:txBody>
      </p:sp>
      <p:sp>
        <p:nvSpPr>
          <p:cNvPr id="130" name="Rektangel med rundade hörn 129"/>
          <p:cNvSpPr/>
          <p:nvPr/>
        </p:nvSpPr>
        <p:spPr>
          <a:xfrm>
            <a:off x="9880255" y="4170744"/>
            <a:ext cx="1820396" cy="105795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</a:t>
            </a:r>
          </a:p>
        </p:txBody>
      </p:sp>
      <p:grpSp>
        <p:nvGrpSpPr>
          <p:cNvPr id="131" name="Grupp 130"/>
          <p:cNvGrpSpPr/>
          <p:nvPr/>
        </p:nvGrpSpPr>
        <p:grpSpPr>
          <a:xfrm>
            <a:off x="9189602" y="3982446"/>
            <a:ext cx="518483" cy="979131"/>
            <a:chOff x="163299" y="5346036"/>
            <a:chExt cx="658036" cy="1318050"/>
          </a:xfrm>
        </p:grpSpPr>
        <p:grpSp>
          <p:nvGrpSpPr>
            <p:cNvPr id="132" name="Grupp 131"/>
            <p:cNvGrpSpPr/>
            <p:nvPr/>
          </p:nvGrpSpPr>
          <p:grpSpPr>
            <a:xfrm>
              <a:off x="163299" y="5346037"/>
              <a:ext cx="658036" cy="1318049"/>
              <a:chOff x="7468951" y="2084243"/>
              <a:chExt cx="477757" cy="956951"/>
            </a:xfrm>
          </p:grpSpPr>
          <p:grpSp>
            <p:nvGrpSpPr>
              <p:cNvPr id="136" name="Grupp 135"/>
              <p:cNvGrpSpPr/>
              <p:nvPr/>
            </p:nvGrpSpPr>
            <p:grpSpPr>
              <a:xfrm>
                <a:off x="7468951" y="2084243"/>
                <a:ext cx="477757" cy="956951"/>
                <a:chOff x="7579666" y="2229913"/>
                <a:chExt cx="477757" cy="956951"/>
              </a:xfrm>
            </p:grpSpPr>
            <p:grpSp>
              <p:nvGrpSpPr>
                <p:cNvPr id="138" name="Grupp 137"/>
                <p:cNvGrpSpPr/>
                <p:nvPr/>
              </p:nvGrpSpPr>
              <p:grpSpPr>
                <a:xfrm>
                  <a:off x="7579666" y="2488635"/>
                  <a:ext cx="477757" cy="698229"/>
                  <a:chOff x="7731628" y="1733043"/>
                  <a:chExt cx="477757" cy="698229"/>
                </a:xfr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grpSpPr>
              <p:sp>
                <p:nvSpPr>
                  <p:cNvPr id="140" name="Rektangel med rundade hörn 153"/>
                  <p:cNvSpPr/>
                  <p:nvPr/>
                </p:nvSpPr>
                <p:spPr bwMode="auto">
                  <a:xfrm>
                    <a:off x="7792221" y="1761989"/>
                    <a:ext cx="356798" cy="669283"/>
                  </a:xfrm>
                  <a:custGeom>
                    <a:avLst/>
                    <a:gdLst>
                      <a:gd name="connsiteX0" fmla="*/ 0 w 277928"/>
                      <a:gd name="connsiteY0" fmla="*/ 46322 h 574882"/>
                      <a:gd name="connsiteX1" fmla="*/ 46322 w 277928"/>
                      <a:gd name="connsiteY1" fmla="*/ 0 h 574882"/>
                      <a:gd name="connsiteX2" fmla="*/ 231606 w 277928"/>
                      <a:gd name="connsiteY2" fmla="*/ 0 h 574882"/>
                      <a:gd name="connsiteX3" fmla="*/ 277928 w 277928"/>
                      <a:gd name="connsiteY3" fmla="*/ 46322 h 574882"/>
                      <a:gd name="connsiteX4" fmla="*/ 277928 w 277928"/>
                      <a:gd name="connsiteY4" fmla="*/ 528560 h 574882"/>
                      <a:gd name="connsiteX5" fmla="*/ 231606 w 277928"/>
                      <a:gd name="connsiteY5" fmla="*/ 574882 h 574882"/>
                      <a:gd name="connsiteX6" fmla="*/ 46322 w 277928"/>
                      <a:gd name="connsiteY6" fmla="*/ 574882 h 574882"/>
                      <a:gd name="connsiteX7" fmla="*/ 0 w 277928"/>
                      <a:gd name="connsiteY7" fmla="*/ 528560 h 574882"/>
                      <a:gd name="connsiteX8" fmla="*/ 0 w 277928"/>
                      <a:gd name="connsiteY8" fmla="*/ 46322 h 574882"/>
                      <a:gd name="connsiteX0" fmla="*/ 43163 w 321091"/>
                      <a:gd name="connsiteY0" fmla="*/ 46322 h 677276"/>
                      <a:gd name="connsiteX1" fmla="*/ 89485 w 321091"/>
                      <a:gd name="connsiteY1" fmla="*/ 0 h 677276"/>
                      <a:gd name="connsiteX2" fmla="*/ 274769 w 321091"/>
                      <a:gd name="connsiteY2" fmla="*/ 0 h 677276"/>
                      <a:gd name="connsiteX3" fmla="*/ 321091 w 321091"/>
                      <a:gd name="connsiteY3" fmla="*/ 46322 h 677276"/>
                      <a:gd name="connsiteX4" fmla="*/ 321091 w 321091"/>
                      <a:gd name="connsiteY4" fmla="*/ 528560 h 677276"/>
                      <a:gd name="connsiteX5" fmla="*/ 274769 w 321091"/>
                      <a:gd name="connsiteY5" fmla="*/ 574882 h 677276"/>
                      <a:gd name="connsiteX6" fmla="*/ 6142 w 321091"/>
                      <a:gd name="connsiteY6" fmla="*/ 677276 h 677276"/>
                      <a:gd name="connsiteX7" fmla="*/ 43163 w 321091"/>
                      <a:gd name="connsiteY7" fmla="*/ 528560 h 677276"/>
                      <a:gd name="connsiteX8" fmla="*/ 43163 w 321091"/>
                      <a:gd name="connsiteY8" fmla="*/ 46322 h 677276"/>
                      <a:gd name="connsiteX0" fmla="*/ 43163 w 353419"/>
                      <a:gd name="connsiteY0" fmla="*/ 46322 h 677276"/>
                      <a:gd name="connsiteX1" fmla="*/ 89485 w 353419"/>
                      <a:gd name="connsiteY1" fmla="*/ 0 h 677276"/>
                      <a:gd name="connsiteX2" fmla="*/ 274769 w 353419"/>
                      <a:gd name="connsiteY2" fmla="*/ 0 h 677276"/>
                      <a:gd name="connsiteX3" fmla="*/ 321091 w 353419"/>
                      <a:gd name="connsiteY3" fmla="*/ 46322 h 677276"/>
                      <a:gd name="connsiteX4" fmla="*/ 321091 w 353419"/>
                      <a:gd name="connsiteY4" fmla="*/ 528560 h 677276"/>
                      <a:gd name="connsiteX5" fmla="*/ 346207 w 353419"/>
                      <a:gd name="connsiteY5" fmla="*/ 667751 h 677276"/>
                      <a:gd name="connsiteX6" fmla="*/ 6142 w 353419"/>
                      <a:gd name="connsiteY6" fmla="*/ 677276 h 677276"/>
                      <a:gd name="connsiteX7" fmla="*/ 43163 w 353419"/>
                      <a:gd name="connsiteY7" fmla="*/ 528560 h 677276"/>
                      <a:gd name="connsiteX8" fmla="*/ 43163 w 353419"/>
                      <a:gd name="connsiteY8" fmla="*/ 46322 h 677276"/>
                      <a:gd name="connsiteX0" fmla="*/ 43163 w 357712"/>
                      <a:gd name="connsiteY0" fmla="*/ 46322 h 688850"/>
                      <a:gd name="connsiteX1" fmla="*/ 89485 w 357712"/>
                      <a:gd name="connsiteY1" fmla="*/ 0 h 688850"/>
                      <a:gd name="connsiteX2" fmla="*/ 274769 w 357712"/>
                      <a:gd name="connsiteY2" fmla="*/ 0 h 688850"/>
                      <a:gd name="connsiteX3" fmla="*/ 321091 w 357712"/>
                      <a:gd name="connsiteY3" fmla="*/ 46322 h 688850"/>
                      <a:gd name="connsiteX4" fmla="*/ 321091 w 357712"/>
                      <a:gd name="connsiteY4" fmla="*/ 528560 h 688850"/>
                      <a:gd name="connsiteX5" fmla="*/ 350970 w 357712"/>
                      <a:gd name="connsiteY5" fmla="*/ 688850 h 688850"/>
                      <a:gd name="connsiteX6" fmla="*/ 6142 w 357712"/>
                      <a:gd name="connsiteY6" fmla="*/ 677276 h 688850"/>
                      <a:gd name="connsiteX7" fmla="*/ 43163 w 357712"/>
                      <a:gd name="connsiteY7" fmla="*/ 528560 h 688850"/>
                      <a:gd name="connsiteX8" fmla="*/ 43163 w 357712"/>
                      <a:gd name="connsiteY8" fmla="*/ 46322 h 688850"/>
                      <a:gd name="connsiteX0" fmla="*/ 43163 w 357300"/>
                      <a:gd name="connsiteY0" fmla="*/ 46322 h 688850"/>
                      <a:gd name="connsiteX1" fmla="*/ 89485 w 357300"/>
                      <a:gd name="connsiteY1" fmla="*/ 0 h 688850"/>
                      <a:gd name="connsiteX2" fmla="*/ 274769 w 357300"/>
                      <a:gd name="connsiteY2" fmla="*/ 0 h 688850"/>
                      <a:gd name="connsiteX3" fmla="*/ 321091 w 357300"/>
                      <a:gd name="connsiteY3" fmla="*/ 46322 h 688850"/>
                      <a:gd name="connsiteX4" fmla="*/ 316328 w 357300"/>
                      <a:gd name="connsiteY4" fmla="*/ 481086 h 688850"/>
                      <a:gd name="connsiteX5" fmla="*/ 350970 w 357300"/>
                      <a:gd name="connsiteY5" fmla="*/ 688850 h 688850"/>
                      <a:gd name="connsiteX6" fmla="*/ 6142 w 357300"/>
                      <a:gd name="connsiteY6" fmla="*/ 677276 h 688850"/>
                      <a:gd name="connsiteX7" fmla="*/ 43163 w 357300"/>
                      <a:gd name="connsiteY7" fmla="*/ 528560 h 688850"/>
                      <a:gd name="connsiteX8" fmla="*/ 43163 w 357300"/>
                      <a:gd name="connsiteY8" fmla="*/ 46322 h 688850"/>
                      <a:gd name="connsiteX0" fmla="*/ 42661 w 356798"/>
                      <a:gd name="connsiteY0" fmla="*/ 46322 h 688850"/>
                      <a:gd name="connsiteX1" fmla="*/ 88983 w 356798"/>
                      <a:gd name="connsiteY1" fmla="*/ 0 h 688850"/>
                      <a:gd name="connsiteX2" fmla="*/ 274267 w 356798"/>
                      <a:gd name="connsiteY2" fmla="*/ 0 h 688850"/>
                      <a:gd name="connsiteX3" fmla="*/ 320589 w 356798"/>
                      <a:gd name="connsiteY3" fmla="*/ 46322 h 688850"/>
                      <a:gd name="connsiteX4" fmla="*/ 315826 w 356798"/>
                      <a:gd name="connsiteY4" fmla="*/ 481086 h 688850"/>
                      <a:gd name="connsiteX5" fmla="*/ 350468 w 356798"/>
                      <a:gd name="connsiteY5" fmla="*/ 688850 h 688850"/>
                      <a:gd name="connsiteX6" fmla="*/ 5640 w 356798"/>
                      <a:gd name="connsiteY6" fmla="*/ 677276 h 688850"/>
                      <a:gd name="connsiteX7" fmla="*/ 49805 w 356798"/>
                      <a:gd name="connsiteY7" fmla="*/ 454711 h 688850"/>
                      <a:gd name="connsiteX8" fmla="*/ 42661 w 356798"/>
                      <a:gd name="connsiteY8" fmla="*/ 46322 h 688850"/>
                      <a:gd name="connsiteX0" fmla="*/ 42661 w 356798"/>
                      <a:gd name="connsiteY0" fmla="*/ 46322 h 690463"/>
                      <a:gd name="connsiteX1" fmla="*/ 88983 w 356798"/>
                      <a:gd name="connsiteY1" fmla="*/ 0 h 690463"/>
                      <a:gd name="connsiteX2" fmla="*/ 274267 w 356798"/>
                      <a:gd name="connsiteY2" fmla="*/ 0 h 690463"/>
                      <a:gd name="connsiteX3" fmla="*/ 320589 w 356798"/>
                      <a:gd name="connsiteY3" fmla="*/ 46322 h 690463"/>
                      <a:gd name="connsiteX4" fmla="*/ 315826 w 356798"/>
                      <a:gd name="connsiteY4" fmla="*/ 481086 h 690463"/>
                      <a:gd name="connsiteX5" fmla="*/ 350468 w 356798"/>
                      <a:gd name="connsiteY5" fmla="*/ 688850 h 690463"/>
                      <a:gd name="connsiteX6" fmla="*/ 5640 w 356798"/>
                      <a:gd name="connsiteY6" fmla="*/ 690463 h 690463"/>
                      <a:gd name="connsiteX7" fmla="*/ 49805 w 356798"/>
                      <a:gd name="connsiteY7" fmla="*/ 454711 h 690463"/>
                      <a:gd name="connsiteX8" fmla="*/ 42661 w 356798"/>
                      <a:gd name="connsiteY8" fmla="*/ 46322 h 690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6798" h="690463">
                        <a:moveTo>
                          <a:pt x="42661" y="46322"/>
                        </a:moveTo>
                        <a:cubicBezTo>
                          <a:pt x="42661" y="20739"/>
                          <a:pt x="63400" y="0"/>
                          <a:pt x="88983" y="0"/>
                        </a:cubicBezTo>
                        <a:lnTo>
                          <a:pt x="274267" y="0"/>
                        </a:lnTo>
                        <a:cubicBezTo>
                          <a:pt x="299850" y="0"/>
                          <a:pt x="320589" y="20739"/>
                          <a:pt x="320589" y="46322"/>
                        </a:cubicBezTo>
                        <a:cubicBezTo>
                          <a:pt x="319001" y="191243"/>
                          <a:pt x="317414" y="336165"/>
                          <a:pt x="315826" y="481086"/>
                        </a:cubicBezTo>
                        <a:cubicBezTo>
                          <a:pt x="315826" y="506669"/>
                          <a:pt x="376051" y="688850"/>
                          <a:pt x="350468" y="688850"/>
                        </a:cubicBezTo>
                        <a:lnTo>
                          <a:pt x="5640" y="690463"/>
                        </a:lnTo>
                        <a:cubicBezTo>
                          <a:pt x="-19943" y="690463"/>
                          <a:pt x="49805" y="480294"/>
                          <a:pt x="49805" y="454711"/>
                        </a:cubicBezTo>
                        <a:lnTo>
                          <a:pt x="42661" y="46322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  <p:sp>
                <p:nvSpPr>
                  <p:cNvPr id="141" name="Frihandsfigur 140"/>
                  <p:cNvSpPr/>
                  <p:nvPr/>
                </p:nvSpPr>
                <p:spPr bwMode="auto">
                  <a:xfrm>
                    <a:off x="7892287" y="1733043"/>
                    <a:ext cx="166688" cy="174625"/>
                  </a:xfrm>
                  <a:custGeom>
                    <a:avLst/>
                    <a:gdLst>
                      <a:gd name="connsiteX0" fmla="*/ 0 w 225425"/>
                      <a:gd name="connsiteY0" fmla="*/ 41275 h 174625"/>
                      <a:gd name="connsiteX1" fmla="*/ 76200 w 225425"/>
                      <a:gd name="connsiteY1" fmla="*/ 171450 h 174625"/>
                      <a:gd name="connsiteX2" fmla="*/ 111125 w 225425"/>
                      <a:gd name="connsiteY2" fmla="*/ 92075 h 174625"/>
                      <a:gd name="connsiteX3" fmla="*/ 146050 w 225425"/>
                      <a:gd name="connsiteY3" fmla="*/ 174625 h 174625"/>
                      <a:gd name="connsiteX4" fmla="*/ 225425 w 225425"/>
                      <a:gd name="connsiteY4" fmla="*/ 44450 h 174625"/>
                      <a:gd name="connsiteX5" fmla="*/ 111125 w 225425"/>
                      <a:gd name="connsiteY5" fmla="*/ 0 h 174625"/>
                      <a:gd name="connsiteX6" fmla="*/ 0 w 225425"/>
                      <a:gd name="connsiteY6" fmla="*/ 41275 h 17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5425" h="174625">
                        <a:moveTo>
                          <a:pt x="0" y="41275"/>
                        </a:moveTo>
                        <a:lnTo>
                          <a:pt x="76200" y="171450"/>
                        </a:lnTo>
                        <a:lnTo>
                          <a:pt x="111125" y="92075"/>
                        </a:lnTo>
                        <a:lnTo>
                          <a:pt x="146050" y="174625"/>
                        </a:lnTo>
                        <a:lnTo>
                          <a:pt x="225425" y="44450"/>
                        </a:lnTo>
                        <a:lnTo>
                          <a:pt x="111125" y="0"/>
                        </a:lnTo>
                        <a:lnTo>
                          <a:pt x="0" y="41275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  <p:sp>
                <p:nvSpPr>
                  <p:cNvPr id="142" name="Rektangel med rundade hörn 56"/>
                  <p:cNvSpPr/>
                  <p:nvPr/>
                </p:nvSpPr>
                <p:spPr bwMode="auto">
                  <a:xfrm>
                    <a:off x="7731628" y="1763911"/>
                    <a:ext cx="137045" cy="521692"/>
                  </a:xfrm>
                  <a:custGeom>
                    <a:avLst/>
                    <a:gdLst>
                      <a:gd name="connsiteX0" fmla="*/ 0 w 86584"/>
                      <a:gd name="connsiteY0" fmla="*/ 14431 h 425242"/>
                      <a:gd name="connsiteX1" fmla="*/ 14431 w 86584"/>
                      <a:gd name="connsiteY1" fmla="*/ 0 h 425242"/>
                      <a:gd name="connsiteX2" fmla="*/ 72153 w 86584"/>
                      <a:gd name="connsiteY2" fmla="*/ 0 h 425242"/>
                      <a:gd name="connsiteX3" fmla="*/ 86584 w 86584"/>
                      <a:gd name="connsiteY3" fmla="*/ 14431 h 425242"/>
                      <a:gd name="connsiteX4" fmla="*/ 86584 w 86584"/>
                      <a:gd name="connsiteY4" fmla="*/ 410811 h 425242"/>
                      <a:gd name="connsiteX5" fmla="*/ 72153 w 86584"/>
                      <a:gd name="connsiteY5" fmla="*/ 425242 h 425242"/>
                      <a:gd name="connsiteX6" fmla="*/ 14431 w 86584"/>
                      <a:gd name="connsiteY6" fmla="*/ 425242 h 425242"/>
                      <a:gd name="connsiteX7" fmla="*/ 0 w 86584"/>
                      <a:gd name="connsiteY7" fmla="*/ 410811 h 425242"/>
                      <a:gd name="connsiteX8" fmla="*/ 0 w 86584"/>
                      <a:gd name="connsiteY8" fmla="*/ 14431 h 425242"/>
                      <a:gd name="connsiteX0" fmla="*/ 0 w 114613"/>
                      <a:gd name="connsiteY0" fmla="*/ 52531 h 463342"/>
                      <a:gd name="connsiteX1" fmla="*/ 14431 w 114613"/>
                      <a:gd name="connsiteY1" fmla="*/ 38100 h 463342"/>
                      <a:gd name="connsiteX2" fmla="*/ 113428 w 114613"/>
                      <a:gd name="connsiteY2" fmla="*/ 0 h 463342"/>
                      <a:gd name="connsiteX3" fmla="*/ 86584 w 114613"/>
                      <a:gd name="connsiteY3" fmla="*/ 52531 h 463342"/>
                      <a:gd name="connsiteX4" fmla="*/ 86584 w 114613"/>
                      <a:gd name="connsiteY4" fmla="*/ 448911 h 463342"/>
                      <a:gd name="connsiteX5" fmla="*/ 72153 w 114613"/>
                      <a:gd name="connsiteY5" fmla="*/ 463342 h 463342"/>
                      <a:gd name="connsiteX6" fmla="*/ 14431 w 114613"/>
                      <a:gd name="connsiteY6" fmla="*/ 463342 h 463342"/>
                      <a:gd name="connsiteX7" fmla="*/ 0 w 114613"/>
                      <a:gd name="connsiteY7" fmla="*/ 448911 h 463342"/>
                      <a:gd name="connsiteX8" fmla="*/ 0 w 114613"/>
                      <a:gd name="connsiteY8" fmla="*/ 52531 h 463342"/>
                      <a:gd name="connsiteX0" fmla="*/ 0 w 117702"/>
                      <a:gd name="connsiteY0" fmla="*/ 62056 h 472867"/>
                      <a:gd name="connsiteX1" fmla="*/ 14431 w 117702"/>
                      <a:gd name="connsiteY1" fmla="*/ 47625 h 472867"/>
                      <a:gd name="connsiteX2" fmla="*/ 116603 w 117702"/>
                      <a:gd name="connsiteY2" fmla="*/ 0 h 472867"/>
                      <a:gd name="connsiteX3" fmla="*/ 86584 w 117702"/>
                      <a:gd name="connsiteY3" fmla="*/ 62056 h 472867"/>
                      <a:gd name="connsiteX4" fmla="*/ 86584 w 117702"/>
                      <a:gd name="connsiteY4" fmla="*/ 458436 h 472867"/>
                      <a:gd name="connsiteX5" fmla="*/ 72153 w 117702"/>
                      <a:gd name="connsiteY5" fmla="*/ 472867 h 472867"/>
                      <a:gd name="connsiteX6" fmla="*/ 14431 w 117702"/>
                      <a:gd name="connsiteY6" fmla="*/ 472867 h 472867"/>
                      <a:gd name="connsiteX7" fmla="*/ 0 w 117702"/>
                      <a:gd name="connsiteY7" fmla="*/ 458436 h 472867"/>
                      <a:gd name="connsiteX8" fmla="*/ 0 w 117702"/>
                      <a:gd name="connsiteY8" fmla="*/ 62056 h 472867"/>
                      <a:gd name="connsiteX0" fmla="*/ 0 w 117702"/>
                      <a:gd name="connsiteY0" fmla="*/ 63125 h 473936"/>
                      <a:gd name="connsiteX1" fmla="*/ 116603 w 117702"/>
                      <a:gd name="connsiteY1" fmla="*/ 1069 h 473936"/>
                      <a:gd name="connsiteX2" fmla="*/ 86584 w 117702"/>
                      <a:gd name="connsiteY2" fmla="*/ 63125 h 473936"/>
                      <a:gd name="connsiteX3" fmla="*/ 86584 w 117702"/>
                      <a:gd name="connsiteY3" fmla="*/ 459505 h 473936"/>
                      <a:gd name="connsiteX4" fmla="*/ 72153 w 117702"/>
                      <a:gd name="connsiteY4" fmla="*/ 473936 h 473936"/>
                      <a:gd name="connsiteX5" fmla="*/ 14431 w 117702"/>
                      <a:gd name="connsiteY5" fmla="*/ 473936 h 473936"/>
                      <a:gd name="connsiteX6" fmla="*/ 0 w 117702"/>
                      <a:gd name="connsiteY6" fmla="*/ 459505 h 473936"/>
                      <a:gd name="connsiteX7" fmla="*/ 0 w 117702"/>
                      <a:gd name="connsiteY7" fmla="*/ 63125 h 473936"/>
                      <a:gd name="connsiteX0" fmla="*/ 0 w 117702"/>
                      <a:gd name="connsiteY0" fmla="*/ 93806 h 472867"/>
                      <a:gd name="connsiteX1" fmla="*/ 116603 w 117702"/>
                      <a:gd name="connsiteY1" fmla="*/ 0 h 472867"/>
                      <a:gd name="connsiteX2" fmla="*/ 86584 w 117702"/>
                      <a:gd name="connsiteY2" fmla="*/ 62056 h 472867"/>
                      <a:gd name="connsiteX3" fmla="*/ 86584 w 117702"/>
                      <a:gd name="connsiteY3" fmla="*/ 458436 h 472867"/>
                      <a:gd name="connsiteX4" fmla="*/ 72153 w 117702"/>
                      <a:gd name="connsiteY4" fmla="*/ 472867 h 472867"/>
                      <a:gd name="connsiteX5" fmla="*/ 14431 w 117702"/>
                      <a:gd name="connsiteY5" fmla="*/ 472867 h 472867"/>
                      <a:gd name="connsiteX6" fmla="*/ 0 w 117702"/>
                      <a:gd name="connsiteY6" fmla="*/ 458436 h 472867"/>
                      <a:gd name="connsiteX7" fmla="*/ 0 w 117702"/>
                      <a:gd name="connsiteY7" fmla="*/ 93806 h 472867"/>
                      <a:gd name="connsiteX0" fmla="*/ 0 w 137045"/>
                      <a:gd name="connsiteY0" fmla="*/ 67917 h 472879"/>
                      <a:gd name="connsiteX1" fmla="*/ 133272 w 137045"/>
                      <a:gd name="connsiteY1" fmla="*/ 12 h 472879"/>
                      <a:gd name="connsiteX2" fmla="*/ 103253 w 137045"/>
                      <a:gd name="connsiteY2" fmla="*/ 62068 h 472879"/>
                      <a:gd name="connsiteX3" fmla="*/ 103253 w 137045"/>
                      <a:gd name="connsiteY3" fmla="*/ 458448 h 472879"/>
                      <a:gd name="connsiteX4" fmla="*/ 88822 w 137045"/>
                      <a:gd name="connsiteY4" fmla="*/ 472879 h 472879"/>
                      <a:gd name="connsiteX5" fmla="*/ 31100 w 137045"/>
                      <a:gd name="connsiteY5" fmla="*/ 472879 h 472879"/>
                      <a:gd name="connsiteX6" fmla="*/ 16669 w 137045"/>
                      <a:gd name="connsiteY6" fmla="*/ 458448 h 472879"/>
                      <a:gd name="connsiteX7" fmla="*/ 0 w 137045"/>
                      <a:gd name="connsiteY7" fmla="*/ 67917 h 47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045" h="472879">
                        <a:moveTo>
                          <a:pt x="0" y="67917"/>
                        </a:moveTo>
                        <a:cubicBezTo>
                          <a:pt x="19434" y="-8489"/>
                          <a:pt x="116063" y="987"/>
                          <a:pt x="133272" y="12"/>
                        </a:cubicBezTo>
                        <a:cubicBezTo>
                          <a:pt x="150481" y="-963"/>
                          <a:pt x="103253" y="54098"/>
                          <a:pt x="103253" y="62068"/>
                        </a:cubicBezTo>
                        <a:lnTo>
                          <a:pt x="103253" y="458448"/>
                        </a:lnTo>
                        <a:cubicBezTo>
                          <a:pt x="103253" y="466418"/>
                          <a:pt x="96792" y="472879"/>
                          <a:pt x="88822" y="472879"/>
                        </a:cubicBezTo>
                        <a:lnTo>
                          <a:pt x="31100" y="472879"/>
                        </a:lnTo>
                        <a:cubicBezTo>
                          <a:pt x="23130" y="472879"/>
                          <a:pt x="16669" y="466418"/>
                          <a:pt x="16669" y="458448"/>
                        </a:cubicBezTo>
                        <a:cubicBezTo>
                          <a:pt x="16669" y="336905"/>
                          <a:pt x="0" y="189460"/>
                          <a:pt x="0" y="67917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  <p:sp>
                <p:nvSpPr>
                  <p:cNvPr id="143" name="Rektangel med rundade hörn 56"/>
                  <p:cNvSpPr/>
                  <p:nvPr/>
                </p:nvSpPr>
                <p:spPr bwMode="auto">
                  <a:xfrm flipH="1">
                    <a:off x="8077363" y="1763634"/>
                    <a:ext cx="132022" cy="521969"/>
                  </a:xfrm>
                  <a:custGeom>
                    <a:avLst/>
                    <a:gdLst>
                      <a:gd name="connsiteX0" fmla="*/ 0 w 86584"/>
                      <a:gd name="connsiteY0" fmla="*/ 14431 h 425242"/>
                      <a:gd name="connsiteX1" fmla="*/ 14431 w 86584"/>
                      <a:gd name="connsiteY1" fmla="*/ 0 h 425242"/>
                      <a:gd name="connsiteX2" fmla="*/ 72153 w 86584"/>
                      <a:gd name="connsiteY2" fmla="*/ 0 h 425242"/>
                      <a:gd name="connsiteX3" fmla="*/ 86584 w 86584"/>
                      <a:gd name="connsiteY3" fmla="*/ 14431 h 425242"/>
                      <a:gd name="connsiteX4" fmla="*/ 86584 w 86584"/>
                      <a:gd name="connsiteY4" fmla="*/ 410811 h 425242"/>
                      <a:gd name="connsiteX5" fmla="*/ 72153 w 86584"/>
                      <a:gd name="connsiteY5" fmla="*/ 425242 h 425242"/>
                      <a:gd name="connsiteX6" fmla="*/ 14431 w 86584"/>
                      <a:gd name="connsiteY6" fmla="*/ 425242 h 425242"/>
                      <a:gd name="connsiteX7" fmla="*/ 0 w 86584"/>
                      <a:gd name="connsiteY7" fmla="*/ 410811 h 425242"/>
                      <a:gd name="connsiteX8" fmla="*/ 0 w 86584"/>
                      <a:gd name="connsiteY8" fmla="*/ 14431 h 425242"/>
                      <a:gd name="connsiteX0" fmla="*/ 0 w 114613"/>
                      <a:gd name="connsiteY0" fmla="*/ 52531 h 463342"/>
                      <a:gd name="connsiteX1" fmla="*/ 14431 w 114613"/>
                      <a:gd name="connsiteY1" fmla="*/ 38100 h 463342"/>
                      <a:gd name="connsiteX2" fmla="*/ 113428 w 114613"/>
                      <a:gd name="connsiteY2" fmla="*/ 0 h 463342"/>
                      <a:gd name="connsiteX3" fmla="*/ 86584 w 114613"/>
                      <a:gd name="connsiteY3" fmla="*/ 52531 h 463342"/>
                      <a:gd name="connsiteX4" fmla="*/ 86584 w 114613"/>
                      <a:gd name="connsiteY4" fmla="*/ 448911 h 463342"/>
                      <a:gd name="connsiteX5" fmla="*/ 72153 w 114613"/>
                      <a:gd name="connsiteY5" fmla="*/ 463342 h 463342"/>
                      <a:gd name="connsiteX6" fmla="*/ 14431 w 114613"/>
                      <a:gd name="connsiteY6" fmla="*/ 463342 h 463342"/>
                      <a:gd name="connsiteX7" fmla="*/ 0 w 114613"/>
                      <a:gd name="connsiteY7" fmla="*/ 448911 h 463342"/>
                      <a:gd name="connsiteX8" fmla="*/ 0 w 114613"/>
                      <a:gd name="connsiteY8" fmla="*/ 52531 h 463342"/>
                      <a:gd name="connsiteX0" fmla="*/ 0 w 117702"/>
                      <a:gd name="connsiteY0" fmla="*/ 62056 h 472867"/>
                      <a:gd name="connsiteX1" fmla="*/ 14431 w 117702"/>
                      <a:gd name="connsiteY1" fmla="*/ 47625 h 472867"/>
                      <a:gd name="connsiteX2" fmla="*/ 116603 w 117702"/>
                      <a:gd name="connsiteY2" fmla="*/ 0 h 472867"/>
                      <a:gd name="connsiteX3" fmla="*/ 86584 w 117702"/>
                      <a:gd name="connsiteY3" fmla="*/ 62056 h 472867"/>
                      <a:gd name="connsiteX4" fmla="*/ 86584 w 117702"/>
                      <a:gd name="connsiteY4" fmla="*/ 458436 h 472867"/>
                      <a:gd name="connsiteX5" fmla="*/ 72153 w 117702"/>
                      <a:gd name="connsiteY5" fmla="*/ 472867 h 472867"/>
                      <a:gd name="connsiteX6" fmla="*/ 14431 w 117702"/>
                      <a:gd name="connsiteY6" fmla="*/ 472867 h 472867"/>
                      <a:gd name="connsiteX7" fmla="*/ 0 w 117702"/>
                      <a:gd name="connsiteY7" fmla="*/ 458436 h 472867"/>
                      <a:gd name="connsiteX8" fmla="*/ 0 w 117702"/>
                      <a:gd name="connsiteY8" fmla="*/ 62056 h 472867"/>
                      <a:gd name="connsiteX0" fmla="*/ 0 w 117702"/>
                      <a:gd name="connsiteY0" fmla="*/ 63125 h 473936"/>
                      <a:gd name="connsiteX1" fmla="*/ 116603 w 117702"/>
                      <a:gd name="connsiteY1" fmla="*/ 1069 h 473936"/>
                      <a:gd name="connsiteX2" fmla="*/ 86584 w 117702"/>
                      <a:gd name="connsiteY2" fmla="*/ 63125 h 473936"/>
                      <a:gd name="connsiteX3" fmla="*/ 86584 w 117702"/>
                      <a:gd name="connsiteY3" fmla="*/ 459505 h 473936"/>
                      <a:gd name="connsiteX4" fmla="*/ 72153 w 117702"/>
                      <a:gd name="connsiteY4" fmla="*/ 473936 h 473936"/>
                      <a:gd name="connsiteX5" fmla="*/ 14431 w 117702"/>
                      <a:gd name="connsiteY5" fmla="*/ 473936 h 473936"/>
                      <a:gd name="connsiteX6" fmla="*/ 0 w 117702"/>
                      <a:gd name="connsiteY6" fmla="*/ 459505 h 473936"/>
                      <a:gd name="connsiteX7" fmla="*/ 0 w 117702"/>
                      <a:gd name="connsiteY7" fmla="*/ 63125 h 473936"/>
                      <a:gd name="connsiteX0" fmla="*/ 0 w 117702"/>
                      <a:gd name="connsiteY0" fmla="*/ 93806 h 472867"/>
                      <a:gd name="connsiteX1" fmla="*/ 116603 w 117702"/>
                      <a:gd name="connsiteY1" fmla="*/ 0 h 472867"/>
                      <a:gd name="connsiteX2" fmla="*/ 86584 w 117702"/>
                      <a:gd name="connsiteY2" fmla="*/ 62056 h 472867"/>
                      <a:gd name="connsiteX3" fmla="*/ 86584 w 117702"/>
                      <a:gd name="connsiteY3" fmla="*/ 458436 h 472867"/>
                      <a:gd name="connsiteX4" fmla="*/ 72153 w 117702"/>
                      <a:gd name="connsiteY4" fmla="*/ 472867 h 472867"/>
                      <a:gd name="connsiteX5" fmla="*/ 14431 w 117702"/>
                      <a:gd name="connsiteY5" fmla="*/ 472867 h 472867"/>
                      <a:gd name="connsiteX6" fmla="*/ 0 w 117702"/>
                      <a:gd name="connsiteY6" fmla="*/ 458436 h 472867"/>
                      <a:gd name="connsiteX7" fmla="*/ 0 w 117702"/>
                      <a:gd name="connsiteY7" fmla="*/ 93806 h 472867"/>
                      <a:gd name="connsiteX0" fmla="*/ 0 w 132022"/>
                      <a:gd name="connsiteY0" fmla="*/ 66008 h 473130"/>
                      <a:gd name="connsiteX1" fmla="*/ 128509 w 132022"/>
                      <a:gd name="connsiteY1" fmla="*/ 263 h 473130"/>
                      <a:gd name="connsiteX2" fmla="*/ 98490 w 132022"/>
                      <a:gd name="connsiteY2" fmla="*/ 62319 h 473130"/>
                      <a:gd name="connsiteX3" fmla="*/ 98490 w 132022"/>
                      <a:gd name="connsiteY3" fmla="*/ 458699 h 473130"/>
                      <a:gd name="connsiteX4" fmla="*/ 84059 w 132022"/>
                      <a:gd name="connsiteY4" fmla="*/ 473130 h 473130"/>
                      <a:gd name="connsiteX5" fmla="*/ 26337 w 132022"/>
                      <a:gd name="connsiteY5" fmla="*/ 473130 h 473130"/>
                      <a:gd name="connsiteX6" fmla="*/ 11906 w 132022"/>
                      <a:gd name="connsiteY6" fmla="*/ 458699 h 473130"/>
                      <a:gd name="connsiteX7" fmla="*/ 0 w 132022"/>
                      <a:gd name="connsiteY7" fmla="*/ 66008 h 47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22" h="473130">
                        <a:moveTo>
                          <a:pt x="0" y="66008"/>
                        </a:moveTo>
                        <a:cubicBezTo>
                          <a:pt x="19434" y="-10398"/>
                          <a:pt x="112094" y="878"/>
                          <a:pt x="128509" y="263"/>
                        </a:cubicBezTo>
                        <a:cubicBezTo>
                          <a:pt x="144924" y="-352"/>
                          <a:pt x="98490" y="54349"/>
                          <a:pt x="98490" y="62319"/>
                        </a:cubicBezTo>
                        <a:lnTo>
                          <a:pt x="98490" y="458699"/>
                        </a:lnTo>
                        <a:cubicBezTo>
                          <a:pt x="98490" y="466669"/>
                          <a:pt x="92029" y="473130"/>
                          <a:pt x="84059" y="473130"/>
                        </a:cubicBezTo>
                        <a:lnTo>
                          <a:pt x="26337" y="473130"/>
                        </a:lnTo>
                        <a:cubicBezTo>
                          <a:pt x="18367" y="473130"/>
                          <a:pt x="11906" y="466669"/>
                          <a:pt x="11906" y="458699"/>
                        </a:cubicBezTo>
                        <a:cubicBezTo>
                          <a:pt x="11906" y="337156"/>
                          <a:pt x="0" y="187551"/>
                          <a:pt x="0" y="66008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</p:grpSp>
            <p:sp>
              <p:nvSpPr>
                <p:cNvPr id="139" name="Ellips 138"/>
                <p:cNvSpPr/>
                <p:nvPr/>
              </p:nvSpPr>
              <p:spPr bwMode="auto">
                <a:xfrm>
                  <a:off x="7704624" y="2229913"/>
                  <a:ext cx="234520" cy="325471"/>
                </a:xfrm>
                <a:prstGeom prst="ellipse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</a:endParaRPr>
                </a:p>
              </p:txBody>
            </p:sp>
          </p:grpSp>
          <p:cxnSp>
            <p:nvCxnSpPr>
              <p:cNvPr id="137" name="Rak 184"/>
              <p:cNvCxnSpPr>
                <a:stCxn id="141" idx="2"/>
              </p:cNvCxnSpPr>
              <p:nvPr/>
            </p:nvCxnSpPr>
            <p:spPr bwMode="auto">
              <a:xfrm>
                <a:off x="7711780" y="2435040"/>
                <a:ext cx="1174" cy="560258"/>
              </a:xfrm>
              <a:prstGeom prst="line">
                <a:avLst/>
              </a:prstGeom>
              <a:solidFill>
                <a:srgbClr val="5B9BD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3" name="Grupp 132"/>
            <p:cNvGrpSpPr/>
            <p:nvPr/>
          </p:nvGrpSpPr>
          <p:grpSpPr>
            <a:xfrm>
              <a:off x="338138" y="5346036"/>
              <a:ext cx="320286" cy="237630"/>
              <a:chOff x="325578" y="5346036"/>
              <a:chExt cx="332846" cy="237630"/>
            </a:xfrm>
          </p:grpSpPr>
          <p:sp>
            <p:nvSpPr>
              <p:cNvPr id="134" name="Frihandsfigur 133"/>
              <p:cNvSpPr/>
              <p:nvPr/>
            </p:nvSpPr>
            <p:spPr bwMode="auto">
              <a:xfrm>
                <a:off x="325578" y="5525146"/>
                <a:ext cx="332846" cy="58520"/>
              </a:xfrm>
              <a:custGeom>
                <a:avLst/>
                <a:gdLst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66080">
                    <a:moveTo>
                      <a:pt x="0" y="0"/>
                    </a:moveTo>
                    <a:cubicBezTo>
                      <a:pt x="22390" y="36909"/>
                      <a:pt x="15655" y="56555"/>
                      <a:pt x="109811" y="66080"/>
                    </a:cubicBezTo>
                    <a:cubicBezTo>
                      <a:pt x="214586" y="61318"/>
                      <a:pt x="206210" y="54770"/>
                      <a:pt x="228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</a:endParaRPr>
              </a:p>
            </p:txBody>
          </p:sp>
          <p:sp>
            <p:nvSpPr>
              <p:cNvPr id="135" name="Frihandsfigur 134"/>
              <p:cNvSpPr/>
              <p:nvPr/>
            </p:nvSpPr>
            <p:spPr bwMode="auto">
              <a:xfrm flipV="1">
                <a:off x="325578" y="5346036"/>
                <a:ext cx="332846" cy="179109"/>
              </a:xfrm>
              <a:custGeom>
                <a:avLst/>
                <a:gdLst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9205"/>
                  <a:gd name="connsiteY0" fmla="*/ 0 h 57150"/>
                  <a:gd name="connsiteX1" fmla="*/ 114300 w 229205"/>
                  <a:gd name="connsiteY1" fmla="*/ 57150 h 57150"/>
                  <a:gd name="connsiteX2" fmla="*/ 228600 w 229205"/>
                  <a:gd name="connsiteY2" fmla="*/ 0 h 57150"/>
                  <a:gd name="connsiteX3" fmla="*/ 0 w 229205"/>
                  <a:gd name="connsiteY3" fmla="*/ 0 h 57150"/>
                  <a:gd name="connsiteX0" fmla="*/ 791 w 229996"/>
                  <a:gd name="connsiteY0" fmla="*/ 0 h 57150"/>
                  <a:gd name="connsiteX1" fmla="*/ 115091 w 229996"/>
                  <a:gd name="connsiteY1" fmla="*/ 57150 h 57150"/>
                  <a:gd name="connsiteX2" fmla="*/ 229391 w 229996"/>
                  <a:gd name="connsiteY2" fmla="*/ 0 h 57150"/>
                  <a:gd name="connsiteX3" fmla="*/ 791 w 229996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996" h="57150">
                    <a:moveTo>
                      <a:pt x="791" y="0"/>
                    </a:moveTo>
                    <a:cubicBezTo>
                      <a:pt x="2619" y="24190"/>
                      <a:pt x="-23022" y="49338"/>
                      <a:pt x="115091" y="57150"/>
                    </a:cubicBezTo>
                    <a:cubicBezTo>
                      <a:pt x="257966" y="52388"/>
                      <a:pt x="225430" y="21620"/>
                      <a:pt x="229391" y="0"/>
                    </a:cubicBezTo>
                    <a:lnTo>
                      <a:pt x="791" y="0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</a:endParaRPr>
              </a:p>
            </p:txBody>
          </p:sp>
        </p:grpSp>
      </p:grpSp>
      <p:pic>
        <p:nvPicPr>
          <p:cNvPr id="144" name="Bildobjekt 1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492" y="1745864"/>
            <a:ext cx="476702" cy="87917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5" name="Bildobjekt 1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712" y="1877670"/>
            <a:ext cx="364165" cy="753429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6" name="Bildobjekt 1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391" y="1840541"/>
            <a:ext cx="479356" cy="79055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7" name="Bildobjekt 1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473" y="1760056"/>
            <a:ext cx="543238" cy="88753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8" name="Grupp 147"/>
          <p:cNvGrpSpPr/>
          <p:nvPr/>
        </p:nvGrpSpPr>
        <p:grpSpPr>
          <a:xfrm>
            <a:off x="2037115" y="2748684"/>
            <a:ext cx="1324978" cy="1433764"/>
            <a:chOff x="977426" y="3770220"/>
            <a:chExt cx="1324978" cy="1745945"/>
          </a:xfrm>
        </p:grpSpPr>
        <p:sp>
          <p:nvSpPr>
            <p:cNvPr id="149" name="Flödesschema: Magnetskiva 148"/>
            <p:cNvSpPr/>
            <p:nvPr/>
          </p:nvSpPr>
          <p:spPr>
            <a:xfrm>
              <a:off x="1111733" y="3770220"/>
              <a:ext cx="1000041" cy="868672"/>
            </a:xfrm>
            <a:prstGeom prst="flowChartMagneticDisk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FMV AD</a:t>
              </a:r>
            </a:p>
          </p:txBody>
        </p:sp>
        <p:sp>
          <p:nvSpPr>
            <p:cNvPr id="150" name="textruta 149"/>
            <p:cNvSpPr txBox="1"/>
            <p:nvPr/>
          </p:nvSpPr>
          <p:spPr>
            <a:xfrm>
              <a:off x="977426" y="4616668"/>
              <a:ext cx="1324978" cy="89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Landa_id</a:t>
              </a:r>
              <a:r>
                <a:rPr kumimoji="0" lang="sv-SE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-konto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1" u="none" strike="sng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ex-konto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1" name="textruta 150"/>
          <p:cNvSpPr txBox="1"/>
          <p:nvPr/>
        </p:nvSpPr>
        <p:spPr>
          <a:xfrm>
            <a:off x="8111256" y="4814422"/>
            <a:ext cx="873509" cy="337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</a:rPr>
              <a:t>mil-konto</a:t>
            </a:r>
          </a:p>
        </p:txBody>
      </p:sp>
      <p:sp>
        <p:nvSpPr>
          <p:cNvPr id="152" name="Rektangel med rundade hörn 151"/>
          <p:cNvSpPr/>
          <p:nvPr/>
        </p:nvSpPr>
        <p:spPr>
          <a:xfrm>
            <a:off x="4573876" y="2021131"/>
            <a:ext cx="1855404" cy="1672369"/>
          </a:xfrm>
          <a:prstGeom prst="roundRect">
            <a:avLst/>
          </a:prstGeom>
          <a:solidFill>
            <a:srgbClr val="5B9BD5"/>
          </a:solidFill>
          <a:ln w="57150" cap="flat" cmpd="sng" algn="ctr">
            <a:solidFill>
              <a:srgbClr val="5B9BD5">
                <a:shade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Teamcenter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" name="Grupp 152"/>
          <p:cNvGrpSpPr/>
          <p:nvPr/>
        </p:nvGrpSpPr>
        <p:grpSpPr>
          <a:xfrm>
            <a:off x="4991905" y="3959327"/>
            <a:ext cx="1000041" cy="1066967"/>
            <a:chOff x="1309561" y="5538155"/>
            <a:chExt cx="1000041" cy="1299283"/>
          </a:xfrm>
        </p:grpSpPr>
        <p:sp>
          <p:nvSpPr>
            <p:cNvPr id="154" name="Flödesschema: Magnetskiva 153"/>
            <p:cNvSpPr/>
            <p:nvPr/>
          </p:nvSpPr>
          <p:spPr>
            <a:xfrm>
              <a:off x="1309561" y="5538155"/>
              <a:ext cx="1000041" cy="868673"/>
            </a:xfrm>
            <a:prstGeom prst="flowChartMagneticDisk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REF-HDL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</a:t>
              </a:r>
            </a:p>
          </p:txBody>
        </p:sp>
        <p:sp>
          <p:nvSpPr>
            <p:cNvPr id="155" name="textruta 154"/>
            <p:cNvSpPr txBox="1"/>
            <p:nvPr/>
          </p:nvSpPr>
          <p:spPr>
            <a:xfrm>
              <a:off x="1364998" y="6426076"/>
              <a:ext cx="915187" cy="41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REF-konto</a:t>
              </a:r>
            </a:p>
          </p:txBody>
        </p:sp>
      </p:grpSp>
      <p:cxnSp>
        <p:nvCxnSpPr>
          <p:cNvPr id="156" name="Rak pilkoppling 155"/>
          <p:cNvCxnSpPr>
            <a:stCxn id="149" idx="4"/>
            <a:endCxn id="161" idx="2"/>
          </p:cNvCxnSpPr>
          <p:nvPr/>
        </p:nvCxnSpPr>
        <p:spPr>
          <a:xfrm flipV="1">
            <a:off x="3171463" y="3078794"/>
            <a:ext cx="1748404" cy="26565"/>
          </a:xfrm>
          <a:prstGeom prst="straightConnector1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7" name="Rak pilkoppling 156"/>
          <p:cNvCxnSpPr>
            <a:cxnSpLocks/>
            <a:stCxn id="154" idx="1"/>
            <a:endCxn id="152" idx="2"/>
          </p:cNvCxnSpPr>
          <p:nvPr/>
        </p:nvCxnSpPr>
        <p:spPr>
          <a:xfrm flipV="1">
            <a:off x="5491926" y="3693500"/>
            <a:ext cx="9652" cy="265827"/>
          </a:xfrm>
          <a:prstGeom prst="straightConnector1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8" name="Rak pilkoppling 157">
            <a:extLst>
              <a:ext uri="{FF2B5EF4-FFF2-40B4-BE49-F238E27FC236}">
                <a16:creationId xmlns:a16="http://schemas.microsoft.com/office/drawing/2014/main" id="{0ADAC53B-B486-4548-9370-9268A88CB1F8}"/>
              </a:ext>
            </a:extLst>
          </p:cNvPr>
          <p:cNvCxnSpPr>
            <a:cxnSpLocks/>
          </p:cNvCxnSpPr>
          <p:nvPr/>
        </p:nvCxnSpPr>
        <p:spPr>
          <a:xfrm flipH="1">
            <a:off x="5924056" y="2233408"/>
            <a:ext cx="3199267" cy="1802564"/>
          </a:xfrm>
          <a:prstGeom prst="straightConnector1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9" name="Rak pilkoppling 158">
            <a:extLst>
              <a:ext uri="{FF2B5EF4-FFF2-40B4-BE49-F238E27FC236}">
                <a16:creationId xmlns:a16="http://schemas.microsoft.com/office/drawing/2014/main" id="{1A888009-D4CC-46AE-84E0-EEB9FE83F6FA}"/>
              </a:ext>
            </a:extLst>
          </p:cNvPr>
          <p:cNvCxnSpPr>
            <a:cxnSpLocks/>
            <a:endCxn id="154" idx="4"/>
          </p:cNvCxnSpPr>
          <p:nvPr/>
        </p:nvCxnSpPr>
        <p:spPr>
          <a:xfrm flipH="1">
            <a:off x="5991946" y="3924965"/>
            <a:ext cx="3197656" cy="391038"/>
          </a:xfrm>
          <a:prstGeom prst="straightConnector1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160" name="Grupp 159"/>
          <p:cNvGrpSpPr/>
          <p:nvPr/>
        </p:nvGrpSpPr>
        <p:grpSpPr>
          <a:xfrm>
            <a:off x="4919867" y="2542889"/>
            <a:ext cx="1122544" cy="1071810"/>
            <a:chOff x="4304980" y="3715537"/>
            <a:chExt cx="1122544" cy="1144657"/>
          </a:xfrm>
        </p:grpSpPr>
        <p:sp>
          <p:nvSpPr>
            <p:cNvPr id="161" name="Flödesschema: Magnetskiva 160"/>
            <p:cNvSpPr/>
            <p:nvPr/>
          </p:nvSpPr>
          <p:spPr>
            <a:xfrm>
              <a:off x="4304980" y="3715537"/>
              <a:ext cx="1122544" cy="1144657"/>
            </a:xfrm>
            <a:prstGeom prst="flowChartMagneticDisk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Identitet och Åtkomst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sv-SE" sz="105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TcSS</a:t>
              </a:r>
              <a:r>
                <a:rPr kumimoji="0" lang="sv-SE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62" name="Ellips 161"/>
            <p:cNvSpPr/>
            <p:nvPr/>
          </p:nvSpPr>
          <p:spPr>
            <a:xfrm>
              <a:off x="4311229" y="3721381"/>
              <a:ext cx="1116295" cy="359866"/>
            </a:xfrm>
            <a:prstGeom prst="ellipse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t="-6000" r="-6000" b="-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Flödesschema: Magnetskiva 162"/>
          <p:cNvSpPr/>
          <p:nvPr/>
        </p:nvSpPr>
        <p:spPr>
          <a:xfrm>
            <a:off x="8123282" y="4331339"/>
            <a:ext cx="1000041" cy="551992"/>
          </a:xfrm>
          <a:prstGeom prst="flowChartMagneticDisk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 AD</a:t>
            </a:r>
          </a:p>
        </p:txBody>
      </p:sp>
      <p:sp>
        <p:nvSpPr>
          <p:cNvPr id="164" name="Rektangel med rundade hörn 163"/>
          <p:cNvSpPr/>
          <p:nvPr/>
        </p:nvSpPr>
        <p:spPr>
          <a:xfrm>
            <a:off x="7999063" y="3261877"/>
            <a:ext cx="3860799" cy="477532"/>
          </a:xfrm>
          <a:prstGeom prst="roundRect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textruta 164"/>
          <p:cNvSpPr txBox="1"/>
          <p:nvPr/>
        </p:nvSpPr>
        <p:spPr>
          <a:xfrm>
            <a:off x="9151074" y="3102980"/>
            <a:ext cx="1399679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FM Nät (FMAP-i)</a:t>
            </a:r>
          </a:p>
        </p:txBody>
      </p:sp>
      <p:cxnSp>
        <p:nvCxnSpPr>
          <p:cNvPr id="166" name="Rak pilkoppling 165">
            <a:extLst>
              <a:ext uri="{FF2B5EF4-FFF2-40B4-BE49-F238E27FC236}">
                <a16:creationId xmlns:a16="http://schemas.microsoft.com/office/drawing/2014/main" id="{1A888009-D4CC-46AE-84E0-EEB9FE83F6FA}"/>
              </a:ext>
            </a:extLst>
          </p:cNvPr>
          <p:cNvCxnSpPr>
            <a:cxnSpLocks/>
            <a:stCxn id="164" idx="1"/>
          </p:cNvCxnSpPr>
          <p:nvPr/>
        </p:nvCxnSpPr>
        <p:spPr>
          <a:xfrm flipH="1">
            <a:off x="6019697" y="3500643"/>
            <a:ext cx="1979366" cy="658330"/>
          </a:xfrm>
          <a:prstGeom prst="straightConnector1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55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Vänster-höger-pil 80"/>
          <p:cNvSpPr/>
          <p:nvPr/>
        </p:nvSpPr>
        <p:spPr>
          <a:xfrm>
            <a:off x="9297061" y="3336126"/>
            <a:ext cx="1383346" cy="167069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3" name="Grupp 92"/>
          <p:cNvGrpSpPr/>
          <p:nvPr/>
        </p:nvGrpSpPr>
        <p:grpSpPr>
          <a:xfrm>
            <a:off x="9513463" y="2981368"/>
            <a:ext cx="925185" cy="1263582"/>
            <a:chOff x="9384032" y="3805266"/>
            <a:chExt cx="925185" cy="1263582"/>
          </a:xfrm>
        </p:grpSpPr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0836EC3C-0150-4009-BFC1-7ABE805F3200}"/>
                </a:ext>
              </a:extLst>
            </p:cNvPr>
            <p:cNvSpPr txBox="1"/>
            <p:nvPr/>
          </p:nvSpPr>
          <p:spPr>
            <a:xfrm>
              <a:off x="9384401" y="4607183"/>
              <a:ext cx="911340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Teamcenter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konto</a:t>
              </a:r>
            </a:p>
          </p:txBody>
        </p:sp>
        <p:sp>
          <p:nvSpPr>
            <p:cNvPr id="96" name="Flödesschema: Magnetskiva 95"/>
            <p:cNvSpPr/>
            <p:nvPr/>
          </p:nvSpPr>
          <p:spPr>
            <a:xfrm>
              <a:off x="9384032" y="3805266"/>
              <a:ext cx="925185" cy="816941"/>
            </a:xfrm>
            <a:prstGeom prst="flowChartMagneticDisk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Identitet och Åtkomst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sv-SE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TcSS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Ellips 96"/>
            <p:cNvSpPr/>
            <p:nvPr/>
          </p:nvSpPr>
          <p:spPr>
            <a:xfrm>
              <a:off x="9386606" y="3827174"/>
              <a:ext cx="920035" cy="238745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t="-6000" r="-6000" b="-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Frihandsfigur 97"/>
          <p:cNvSpPr/>
          <p:nvPr/>
        </p:nvSpPr>
        <p:spPr>
          <a:xfrm>
            <a:off x="7274293" y="3860346"/>
            <a:ext cx="3482109" cy="635990"/>
          </a:xfrm>
          <a:custGeom>
            <a:avLst/>
            <a:gdLst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2410691 w 3260436"/>
              <a:gd name="connsiteY2" fmla="*/ 36946 h 600364"/>
              <a:gd name="connsiteX3" fmla="*/ 3260436 w 3260436"/>
              <a:gd name="connsiteY3" fmla="*/ 0 h 600364"/>
              <a:gd name="connsiteX4" fmla="*/ 3260436 w 3260436"/>
              <a:gd name="connsiteY4" fmla="*/ 0 h 600364"/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3260436 w 3260436"/>
              <a:gd name="connsiteY2" fmla="*/ 0 h 600364"/>
              <a:gd name="connsiteX3" fmla="*/ 3260436 w 3260436"/>
              <a:gd name="connsiteY3" fmla="*/ 0 h 600364"/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3260436 w 3260436"/>
              <a:gd name="connsiteY2" fmla="*/ 0 h 600364"/>
              <a:gd name="connsiteX3" fmla="*/ 3260436 w 3260436"/>
              <a:gd name="connsiteY3" fmla="*/ 0 h 600364"/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3260436 w 3260436"/>
              <a:gd name="connsiteY2" fmla="*/ 0 h 600364"/>
              <a:gd name="connsiteX3" fmla="*/ 3260436 w 3260436"/>
              <a:gd name="connsiteY3" fmla="*/ 0 h 600364"/>
              <a:gd name="connsiteX0" fmla="*/ 0 w 3402620"/>
              <a:gd name="connsiteY0" fmla="*/ 1136073 h 1136073"/>
              <a:gd name="connsiteX1" fmla="*/ 1440873 w 3402620"/>
              <a:gd name="connsiteY1" fmla="*/ 535709 h 1136073"/>
              <a:gd name="connsiteX2" fmla="*/ 3260436 w 3402620"/>
              <a:gd name="connsiteY2" fmla="*/ 535709 h 1136073"/>
              <a:gd name="connsiteX3" fmla="*/ 3288145 w 3402620"/>
              <a:gd name="connsiteY3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2623127 w 3288145"/>
              <a:gd name="connsiteY2" fmla="*/ 683491 h 1136073"/>
              <a:gd name="connsiteX3" fmla="*/ 3288145 w 3288145"/>
              <a:gd name="connsiteY3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3288145 w 3288145"/>
              <a:gd name="connsiteY2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3288145 w 3288145"/>
              <a:gd name="connsiteY2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3288145 w 3288145"/>
              <a:gd name="connsiteY2" fmla="*/ 0 h 1136073"/>
              <a:gd name="connsiteX0" fmla="*/ 0 w 3445163"/>
              <a:gd name="connsiteY0" fmla="*/ 1804502 h 1804502"/>
              <a:gd name="connsiteX1" fmla="*/ 1440873 w 3445163"/>
              <a:gd name="connsiteY1" fmla="*/ 1204138 h 1804502"/>
              <a:gd name="connsiteX2" fmla="*/ 3445163 w 3445163"/>
              <a:gd name="connsiteY2" fmla="*/ 0 h 1804502"/>
              <a:gd name="connsiteX0" fmla="*/ 0 w 3445163"/>
              <a:gd name="connsiteY0" fmla="*/ 1804502 h 1804502"/>
              <a:gd name="connsiteX1" fmla="*/ 1440873 w 3445163"/>
              <a:gd name="connsiteY1" fmla="*/ 1204138 h 1804502"/>
              <a:gd name="connsiteX2" fmla="*/ 3445163 w 3445163"/>
              <a:gd name="connsiteY2" fmla="*/ 0 h 1804502"/>
              <a:gd name="connsiteX0" fmla="*/ 0 w 3445163"/>
              <a:gd name="connsiteY0" fmla="*/ 1804502 h 1810273"/>
              <a:gd name="connsiteX1" fmla="*/ 1440873 w 3445163"/>
              <a:gd name="connsiteY1" fmla="*/ 1204138 h 1810273"/>
              <a:gd name="connsiteX2" fmla="*/ 3445163 w 3445163"/>
              <a:gd name="connsiteY2" fmla="*/ 0 h 1810273"/>
              <a:gd name="connsiteX0" fmla="*/ 0 w 3768436"/>
              <a:gd name="connsiteY0" fmla="*/ 118238 h 1204568"/>
              <a:gd name="connsiteX1" fmla="*/ 1764146 w 3768436"/>
              <a:gd name="connsiteY1" fmla="*/ 1204138 h 1204568"/>
              <a:gd name="connsiteX2" fmla="*/ 3768436 w 3768436"/>
              <a:gd name="connsiteY2" fmla="*/ 0 h 1204568"/>
              <a:gd name="connsiteX0" fmla="*/ 0 w 3768436"/>
              <a:gd name="connsiteY0" fmla="*/ 118238 h 1204139"/>
              <a:gd name="connsiteX1" fmla="*/ 1764146 w 3768436"/>
              <a:gd name="connsiteY1" fmla="*/ 1204138 h 1204139"/>
              <a:gd name="connsiteX2" fmla="*/ 3768436 w 3768436"/>
              <a:gd name="connsiteY2" fmla="*/ 0 h 1204139"/>
              <a:gd name="connsiteX0" fmla="*/ 0 w 3768436"/>
              <a:gd name="connsiteY0" fmla="*/ 118238 h 1204137"/>
              <a:gd name="connsiteX1" fmla="*/ 1764146 w 3768436"/>
              <a:gd name="connsiteY1" fmla="*/ 1204138 h 1204137"/>
              <a:gd name="connsiteX2" fmla="*/ 3768436 w 3768436"/>
              <a:gd name="connsiteY2" fmla="*/ 0 h 1204137"/>
              <a:gd name="connsiteX0" fmla="*/ 0 w 3768436"/>
              <a:gd name="connsiteY0" fmla="*/ 118238 h 1204139"/>
              <a:gd name="connsiteX1" fmla="*/ 1764146 w 3768436"/>
              <a:gd name="connsiteY1" fmla="*/ 1204138 h 1204139"/>
              <a:gd name="connsiteX2" fmla="*/ 3768436 w 3768436"/>
              <a:gd name="connsiteY2" fmla="*/ 0 h 1204139"/>
              <a:gd name="connsiteX0" fmla="*/ 0 w 3768436"/>
              <a:gd name="connsiteY0" fmla="*/ 118238 h 1025612"/>
              <a:gd name="connsiteX1" fmla="*/ 1764146 w 3768436"/>
              <a:gd name="connsiteY1" fmla="*/ 1021839 h 1025612"/>
              <a:gd name="connsiteX2" fmla="*/ 3768436 w 3768436"/>
              <a:gd name="connsiteY2" fmla="*/ 0 h 1025612"/>
              <a:gd name="connsiteX0" fmla="*/ 0 w 3768436"/>
              <a:gd name="connsiteY0" fmla="*/ 118238 h 1107749"/>
              <a:gd name="connsiteX1" fmla="*/ 1764146 w 3768436"/>
              <a:gd name="connsiteY1" fmla="*/ 1021839 h 1107749"/>
              <a:gd name="connsiteX2" fmla="*/ 3768436 w 3768436"/>
              <a:gd name="connsiteY2" fmla="*/ 0 h 1107749"/>
              <a:gd name="connsiteX0" fmla="*/ 0 w 3482109"/>
              <a:gd name="connsiteY0" fmla="*/ 79654 h 1080852"/>
              <a:gd name="connsiteX1" fmla="*/ 1764146 w 3482109"/>
              <a:gd name="connsiteY1" fmla="*/ 983255 h 1080852"/>
              <a:gd name="connsiteX2" fmla="*/ 3482109 w 3482109"/>
              <a:gd name="connsiteY2" fmla="*/ 22183 h 1080852"/>
              <a:gd name="connsiteX0" fmla="*/ 0 w 3482109"/>
              <a:gd name="connsiteY0" fmla="*/ 79654 h 1046047"/>
              <a:gd name="connsiteX1" fmla="*/ 1764146 w 3482109"/>
              <a:gd name="connsiteY1" fmla="*/ 983255 h 1046047"/>
              <a:gd name="connsiteX2" fmla="*/ 3482109 w 3482109"/>
              <a:gd name="connsiteY2" fmla="*/ 22183 h 104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2109" h="1046047">
                <a:moveTo>
                  <a:pt x="0" y="79654"/>
                </a:moveTo>
                <a:cubicBezTo>
                  <a:pt x="1283855" y="-287572"/>
                  <a:pt x="1237674" y="719245"/>
                  <a:pt x="1764146" y="983255"/>
                </a:cubicBezTo>
                <a:cubicBezTo>
                  <a:pt x="2663152" y="1176126"/>
                  <a:pt x="3051079" y="943553"/>
                  <a:pt x="3482109" y="22183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486393" y="1471144"/>
            <a:ext cx="7663850" cy="1839946"/>
          </a:xfrm>
          <a:prstGeom prst="rect">
            <a:avLst/>
          </a:prstGeom>
          <a:noFill/>
          <a:ln w="57150" cap="flat" cmpd="sng" algn="ctr">
            <a:solidFill>
              <a:srgbClr val="5B9BD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486393" y="3532054"/>
            <a:ext cx="5276832" cy="1905801"/>
          </a:xfrm>
          <a:prstGeom prst="rect">
            <a:avLst/>
          </a:prstGeom>
          <a:noFill/>
          <a:ln w="57150" cap="flat" cmpd="sng" algn="ctr">
            <a:solidFill>
              <a:srgbClr val="5B9BD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ihandsfigur 100"/>
          <p:cNvSpPr/>
          <p:nvPr/>
        </p:nvSpPr>
        <p:spPr>
          <a:xfrm>
            <a:off x="5917599" y="1471145"/>
            <a:ext cx="6090970" cy="3966709"/>
          </a:xfrm>
          <a:custGeom>
            <a:avLst/>
            <a:gdLst>
              <a:gd name="connsiteX0" fmla="*/ 2460577 w 6090970"/>
              <a:gd name="connsiteY0" fmla="*/ 0 h 3869266"/>
              <a:gd name="connsiteX1" fmla="*/ 6090970 w 6090970"/>
              <a:gd name="connsiteY1" fmla="*/ 0 h 3869266"/>
              <a:gd name="connsiteX2" fmla="*/ 6090970 w 6090970"/>
              <a:gd name="connsiteY2" fmla="*/ 2024467 h 3869266"/>
              <a:gd name="connsiteX3" fmla="*/ 6090970 w 6090970"/>
              <a:gd name="connsiteY3" fmla="*/ 3869265 h 3869266"/>
              <a:gd name="connsiteX4" fmla="*/ 6090970 w 6090970"/>
              <a:gd name="connsiteY4" fmla="*/ 3869266 h 3869266"/>
              <a:gd name="connsiteX5" fmla="*/ 2460577 w 6090970"/>
              <a:gd name="connsiteY5" fmla="*/ 3869266 h 3869266"/>
              <a:gd name="connsiteX6" fmla="*/ 2460577 w 6090970"/>
              <a:gd name="connsiteY6" fmla="*/ 3869265 h 3869266"/>
              <a:gd name="connsiteX7" fmla="*/ 0 w 6090970"/>
              <a:gd name="connsiteY7" fmla="*/ 3869265 h 3869266"/>
              <a:gd name="connsiteX8" fmla="*/ 0 w 6090970"/>
              <a:gd name="connsiteY8" fmla="*/ 2024467 h 3869266"/>
              <a:gd name="connsiteX9" fmla="*/ 2460577 w 6090970"/>
              <a:gd name="connsiteY9" fmla="*/ 2024467 h 386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0970" h="3869266">
                <a:moveTo>
                  <a:pt x="2460577" y="0"/>
                </a:moveTo>
                <a:lnTo>
                  <a:pt x="6090970" y="0"/>
                </a:lnTo>
                <a:lnTo>
                  <a:pt x="6090970" y="2024467"/>
                </a:lnTo>
                <a:lnTo>
                  <a:pt x="6090970" y="3869265"/>
                </a:lnTo>
                <a:lnTo>
                  <a:pt x="6090970" y="3869266"/>
                </a:lnTo>
                <a:lnTo>
                  <a:pt x="2460577" y="3869266"/>
                </a:lnTo>
                <a:lnTo>
                  <a:pt x="2460577" y="3869265"/>
                </a:lnTo>
                <a:lnTo>
                  <a:pt x="0" y="3869265"/>
                </a:lnTo>
                <a:lnTo>
                  <a:pt x="0" y="2024467"/>
                </a:lnTo>
                <a:lnTo>
                  <a:pt x="2460577" y="2024467"/>
                </a:lnTo>
                <a:close/>
              </a:path>
            </a:pathLst>
          </a:custGeom>
          <a:noFill/>
          <a:ln w="57150" cap="flat" cmpd="sng" algn="ctr">
            <a:solidFill>
              <a:srgbClr val="5B9BD5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CEA1865A-EF99-4995-BD2B-B96BF0871BA8}"/>
              </a:ext>
            </a:extLst>
          </p:cNvPr>
          <p:cNvGrpSpPr/>
          <p:nvPr/>
        </p:nvGrpSpPr>
        <p:grpSpPr>
          <a:xfrm>
            <a:off x="6151070" y="1879042"/>
            <a:ext cx="868571" cy="1150909"/>
            <a:chOff x="5550308" y="5411241"/>
            <a:chExt cx="1116159" cy="1150909"/>
          </a:xfrm>
        </p:grpSpPr>
        <p:sp>
          <p:nvSpPr>
            <p:cNvPr id="103" name="Flödesschema: Magnetskiva 102">
              <a:extLst>
                <a:ext uri="{FF2B5EF4-FFF2-40B4-BE49-F238E27FC236}">
                  <a16:creationId xmlns:a16="http://schemas.microsoft.com/office/drawing/2014/main" id="{3D278AEE-AE00-451D-AD98-E58C8B8229CD}"/>
                </a:ext>
              </a:extLst>
            </p:cNvPr>
            <p:cNvSpPr/>
            <p:nvPr/>
          </p:nvSpPr>
          <p:spPr>
            <a:xfrm>
              <a:off x="5619022" y="5643605"/>
              <a:ext cx="1000041" cy="672180"/>
            </a:xfrm>
            <a:prstGeom prst="flowChartMagneticDisk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FMV AD</a:t>
              </a:r>
            </a:p>
          </p:txBody>
        </p:sp>
        <p:sp>
          <p:nvSpPr>
            <p:cNvPr id="104" name="textruta 103">
              <a:extLst>
                <a:ext uri="{FF2B5EF4-FFF2-40B4-BE49-F238E27FC236}">
                  <a16:creationId xmlns:a16="http://schemas.microsoft.com/office/drawing/2014/main" id="{5C13BCB1-031B-4206-9713-9BA35F9A9A86}"/>
                </a:ext>
              </a:extLst>
            </p:cNvPr>
            <p:cNvSpPr txBox="1"/>
            <p:nvPr/>
          </p:nvSpPr>
          <p:spPr>
            <a:xfrm>
              <a:off x="5651298" y="6285151"/>
              <a:ext cx="945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sng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EX-konto</a:t>
              </a:r>
            </a:p>
          </p:txBody>
        </p: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4C6311D1-F3F9-4DD2-A925-8A34247E4AF1}"/>
                </a:ext>
              </a:extLst>
            </p:cNvPr>
            <p:cNvSpPr txBox="1"/>
            <p:nvPr/>
          </p:nvSpPr>
          <p:spPr>
            <a:xfrm>
              <a:off x="5550308" y="5411241"/>
              <a:ext cx="1116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FMV-konto</a:t>
              </a:r>
            </a:p>
          </p:txBody>
        </p:sp>
      </p:grp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4682196D-DADE-4762-81F1-E0A277E16895}"/>
              </a:ext>
            </a:extLst>
          </p:cNvPr>
          <p:cNvGrpSpPr/>
          <p:nvPr/>
        </p:nvGrpSpPr>
        <p:grpSpPr>
          <a:xfrm>
            <a:off x="6215768" y="4101229"/>
            <a:ext cx="809261" cy="993805"/>
            <a:chOff x="5624109" y="5265571"/>
            <a:chExt cx="1039942" cy="993805"/>
          </a:xfrm>
        </p:grpSpPr>
        <p:sp>
          <p:nvSpPr>
            <p:cNvPr id="107" name="Flödesschema: Magnetskiva 106">
              <a:extLst>
                <a:ext uri="{FF2B5EF4-FFF2-40B4-BE49-F238E27FC236}">
                  <a16:creationId xmlns:a16="http://schemas.microsoft.com/office/drawing/2014/main" id="{8B6203F1-8233-410D-81C5-0E68D27B72F9}"/>
                </a:ext>
              </a:extLst>
            </p:cNvPr>
            <p:cNvSpPr/>
            <p:nvPr/>
          </p:nvSpPr>
          <p:spPr>
            <a:xfrm>
              <a:off x="5646180" y="5265571"/>
              <a:ext cx="1000041" cy="672180"/>
            </a:xfrm>
            <a:prstGeom prst="flowChartMagneticDisk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REF-HDL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</a:t>
              </a:r>
            </a:p>
          </p:txBody>
        </p:sp>
        <p:sp>
          <p:nvSpPr>
            <p:cNvPr id="108" name="textruta 107">
              <a:extLst>
                <a:ext uri="{FF2B5EF4-FFF2-40B4-BE49-F238E27FC236}">
                  <a16:creationId xmlns:a16="http://schemas.microsoft.com/office/drawing/2014/main" id="{0836EC3C-0150-4009-BFC1-7ABE805F3200}"/>
                </a:ext>
              </a:extLst>
            </p:cNvPr>
            <p:cNvSpPr txBox="1"/>
            <p:nvPr/>
          </p:nvSpPr>
          <p:spPr>
            <a:xfrm>
              <a:off x="5624109" y="5982377"/>
              <a:ext cx="1039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REF-konto</a:t>
              </a:r>
            </a:p>
          </p:txBody>
        </p:sp>
      </p:grpSp>
      <p:sp>
        <p:nvSpPr>
          <p:cNvPr id="109" name="textruta 108"/>
          <p:cNvSpPr txBox="1"/>
          <p:nvPr/>
        </p:nvSpPr>
        <p:spPr>
          <a:xfrm>
            <a:off x="8582945" y="1264610"/>
            <a:ext cx="251195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portal.fmvpubl.se (</a:t>
            </a:r>
            <a:r>
              <a:rPr kumimoji="0" lang="sv-S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Citrix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110" name="Grupp 109"/>
          <p:cNvGrpSpPr/>
          <p:nvPr/>
        </p:nvGrpSpPr>
        <p:grpSpPr>
          <a:xfrm>
            <a:off x="537192" y="1674200"/>
            <a:ext cx="11136252" cy="3580283"/>
            <a:chOff x="5334001" y="1975371"/>
            <a:chExt cx="5960534" cy="2948063"/>
          </a:xfrm>
        </p:grpSpPr>
        <p:sp>
          <p:nvSpPr>
            <p:cNvPr id="111" name="Svängd pil 96">
              <a:extLst>
                <a:ext uri="{FF2B5EF4-FFF2-40B4-BE49-F238E27FC236}">
                  <a16:creationId xmlns:a16="http://schemas.microsoft.com/office/drawing/2014/main" id="{16CA3D80-50A8-4613-B3A5-4B928C402CA6}"/>
                </a:ext>
              </a:extLst>
            </p:cNvPr>
            <p:cNvSpPr/>
            <p:nvPr/>
          </p:nvSpPr>
          <p:spPr>
            <a:xfrm rot="5400000">
              <a:off x="7885571" y="-576199"/>
              <a:ext cx="857394" cy="5960534"/>
            </a:xfrm>
            <a:prstGeom prst="bentArrow">
              <a:avLst>
                <a:gd name="adj1" fmla="val 17951"/>
                <a:gd name="adj2" fmla="val 25000"/>
                <a:gd name="adj3" fmla="val 21076"/>
                <a:gd name="adj4" fmla="val 43750"/>
              </a:avLst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Svängd pil 96">
              <a:extLst>
                <a:ext uri="{FF2B5EF4-FFF2-40B4-BE49-F238E27FC236}">
                  <a16:creationId xmlns:a16="http://schemas.microsoft.com/office/drawing/2014/main" id="{16CA3D80-50A8-4613-B3A5-4B928C402CA6}"/>
                </a:ext>
              </a:extLst>
            </p:cNvPr>
            <p:cNvSpPr/>
            <p:nvPr/>
          </p:nvSpPr>
          <p:spPr>
            <a:xfrm rot="5400000" flipH="1">
              <a:off x="7825281" y="1454181"/>
              <a:ext cx="977973" cy="5960534"/>
            </a:xfrm>
            <a:prstGeom prst="bentArrow">
              <a:avLst>
                <a:gd name="adj1" fmla="val 17951"/>
                <a:gd name="adj2" fmla="val 25000"/>
                <a:gd name="adj3" fmla="val 21076"/>
                <a:gd name="adj4" fmla="val 43750"/>
              </a:avLst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textruta 112"/>
          <p:cNvSpPr txBox="1"/>
          <p:nvPr/>
        </p:nvSpPr>
        <p:spPr>
          <a:xfrm>
            <a:off x="537192" y="1304869"/>
            <a:ext cx="2380139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FMV Nät (Insidan SFAP)</a:t>
            </a:r>
          </a:p>
        </p:txBody>
      </p:sp>
      <p:pic>
        <p:nvPicPr>
          <p:cNvPr id="114" name="Bildobjekt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29" y="3787158"/>
            <a:ext cx="519233" cy="873475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5" name="Bildobjekt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397" y="1998768"/>
            <a:ext cx="355282" cy="756852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6" name="Bildobjekt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42" y="1948604"/>
            <a:ext cx="467664" cy="79414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7" name="textruta 116"/>
          <p:cNvSpPr txBox="1"/>
          <p:nvPr/>
        </p:nvSpPr>
        <p:spPr>
          <a:xfrm>
            <a:off x="5932195" y="2886343"/>
            <a:ext cx="215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Inloggad ”LANDA-ID”</a:t>
            </a:r>
          </a:p>
        </p:txBody>
      </p:sp>
      <p:sp>
        <p:nvSpPr>
          <p:cNvPr id="118" name="textruta 117"/>
          <p:cNvSpPr txBox="1"/>
          <p:nvPr/>
        </p:nvSpPr>
        <p:spPr>
          <a:xfrm>
            <a:off x="5917600" y="3495612"/>
            <a:ext cx="23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Inloggad ”REF-HDL_ID”</a:t>
            </a:r>
          </a:p>
        </p:txBody>
      </p:sp>
      <p:sp>
        <p:nvSpPr>
          <p:cNvPr id="119" name="textruta 118"/>
          <p:cNvSpPr txBox="1"/>
          <p:nvPr/>
        </p:nvSpPr>
        <p:spPr>
          <a:xfrm>
            <a:off x="0" y="12700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kern="0" dirty="0">
                <a:solidFill>
                  <a:prstClr val="black"/>
                </a:solidFill>
              </a:rPr>
              <a:t>Två vägar in till Teamcenter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</a:t>
            </a:r>
            <a:r>
              <a:rPr kumimoji="0" lang="sv-SE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single</a:t>
            </a:r>
            <a:r>
              <a:rPr kumimoji="0" lang="sv-SE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sign</a:t>
            </a:r>
            <a:r>
              <a:rPr kumimoji="0" lang="sv-SE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-on princip”</a:t>
            </a:r>
          </a:p>
        </p:txBody>
      </p:sp>
      <p:grpSp>
        <p:nvGrpSpPr>
          <p:cNvPr id="120" name="Grupp 119"/>
          <p:cNvGrpSpPr/>
          <p:nvPr/>
        </p:nvGrpSpPr>
        <p:grpSpPr>
          <a:xfrm>
            <a:off x="7189562" y="2067838"/>
            <a:ext cx="633117" cy="768799"/>
            <a:chOff x="2878667" y="1515533"/>
            <a:chExt cx="2565400" cy="2811332"/>
          </a:xfrm>
        </p:grpSpPr>
        <p:sp>
          <p:nvSpPr>
            <p:cNvPr id="121" name="Frihandsfigur 120"/>
            <p:cNvSpPr/>
            <p:nvPr/>
          </p:nvSpPr>
          <p:spPr>
            <a:xfrm rot="19873858">
              <a:off x="3819883" y="2652791"/>
              <a:ext cx="1594415" cy="1674074"/>
            </a:xfrm>
            <a:custGeom>
              <a:avLst/>
              <a:gdLst>
                <a:gd name="connsiteX0" fmla="*/ 1380901 w 1594415"/>
                <a:gd name="connsiteY0" fmla="*/ 852064 h 1674074"/>
                <a:gd name="connsiteX1" fmla="*/ 1412770 w 1594415"/>
                <a:gd name="connsiteY1" fmla="*/ 1674074 h 1674074"/>
                <a:gd name="connsiteX2" fmla="*/ 1124378 w 1594415"/>
                <a:gd name="connsiteY2" fmla="*/ 1483374 h 1674074"/>
                <a:gd name="connsiteX3" fmla="*/ 879251 w 1594415"/>
                <a:gd name="connsiteY3" fmla="*/ 1652955 h 1674074"/>
                <a:gd name="connsiteX4" fmla="*/ 922188 w 1594415"/>
                <a:gd name="connsiteY4" fmla="*/ 838991 h 1674074"/>
                <a:gd name="connsiteX5" fmla="*/ 928634 w 1594415"/>
                <a:gd name="connsiteY5" fmla="*/ 843425 h 1674074"/>
                <a:gd name="connsiteX6" fmla="*/ 1270538 w 1594415"/>
                <a:gd name="connsiteY6" fmla="*/ 880985 h 1674074"/>
                <a:gd name="connsiteX7" fmla="*/ 1340542 w 1594415"/>
                <a:gd name="connsiteY7" fmla="*/ 853119 h 1674074"/>
                <a:gd name="connsiteX8" fmla="*/ 670498 w 1594415"/>
                <a:gd name="connsiteY8" fmla="*/ 437859 h 1674074"/>
                <a:gd name="connsiteX9" fmla="*/ 695426 w 1594415"/>
                <a:gd name="connsiteY9" fmla="*/ 485912 h 1674074"/>
                <a:gd name="connsiteX10" fmla="*/ 697827 w 1594415"/>
                <a:gd name="connsiteY10" fmla="*/ 492973 h 1674074"/>
                <a:gd name="connsiteX11" fmla="*/ 713429 w 1594415"/>
                <a:gd name="connsiteY11" fmla="*/ 575104 h 1674074"/>
                <a:gd name="connsiteX12" fmla="*/ 853636 w 1594415"/>
                <a:gd name="connsiteY12" fmla="*/ 791832 h 1674074"/>
                <a:gd name="connsiteX13" fmla="*/ 912656 w 1594415"/>
                <a:gd name="connsiteY13" fmla="*/ 832433 h 1674074"/>
                <a:gd name="connsiteX14" fmla="*/ 259673 w 1594415"/>
                <a:gd name="connsiteY14" fmla="*/ 1341347 h 1674074"/>
                <a:gd name="connsiteX15" fmla="*/ 271089 w 1594415"/>
                <a:gd name="connsiteY15" fmla="*/ 1001204 h 1674074"/>
                <a:gd name="connsiteX16" fmla="*/ 0 w 1594415"/>
                <a:gd name="connsiteY16" fmla="*/ 888618 h 1674074"/>
                <a:gd name="connsiteX17" fmla="*/ 1361215 w 1594415"/>
                <a:gd name="connsiteY17" fmla="*/ 55555 h 1674074"/>
                <a:gd name="connsiteX18" fmla="*/ 1538860 w 1594415"/>
                <a:gd name="connsiteY18" fmla="*/ 665781 h 1674074"/>
                <a:gd name="connsiteX19" fmla="*/ 1350652 w 1594415"/>
                <a:gd name="connsiteY19" fmla="*/ 849095 h 1674074"/>
                <a:gd name="connsiteX20" fmla="*/ 1340542 w 1594415"/>
                <a:gd name="connsiteY20" fmla="*/ 853119 h 1674074"/>
                <a:gd name="connsiteX21" fmla="*/ 1328191 w 1594415"/>
                <a:gd name="connsiteY21" fmla="*/ 853442 h 1674074"/>
                <a:gd name="connsiteX22" fmla="*/ 922909 w 1594415"/>
                <a:gd name="connsiteY22" fmla="*/ 825324 h 1674074"/>
                <a:gd name="connsiteX23" fmla="*/ 922188 w 1594415"/>
                <a:gd name="connsiteY23" fmla="*/ 838991 h 1674074"/>
                <a:gd name="connsiteX24" fmla="*/ 912656 w 1594415"/>
                <a:gd name="connsiteY24" fmla="*/ 832433 h 1674074"/>
                <a:gd name="connsiteX25" fmla="*/ 919633 w 1594415"/>
                <a:gd name="connsiteY25" fmla="*/ 826995 h 1674074"/>
                <a:gd name="connsiteX26" fmla="*/ 711479 w 1594415"/>
                <a:gd name="connsiteY26" fmla="*/ 533124 h 1674074"/>
                <a:gd name="connsiteX27" fmla="*/ 697827 w 1594415"/>
                <a:gd name="connsiteY27" fmla="*/ 492973 h 1674074"/>
                <a:gd name="connsiteX28" fmla="*/ 697337 w 1594415"/>
                <a:gd name="connsiteY28" fmla="*/ 490392 h 1674074"/>
                <a:gd name="connsiteX29" fmla="*/ 750989 w 1594415"/>
                <a:gd name="connsiteY29" fmla="*/ 233199 h 1674074"/>
                <a:gd name="connsiteX30" fmla="*/ 1361215 w 1594415"/>
                <a:gd name="connsiteY30" fmla="*/ 55555 h 16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94415" h="1674074">
                  <a:moveTo>
                    <a:pt x="1380901" y="852064"/>
                  </a:moveTo>
                  <a:lnTo>
                    <a:pt x="1412770" y="1674074"/>
                  </a:lnTo>
                  <a:lnTo>
                    <a:pt x="1124378" y="1483374"/>
                  </a:lnTo>
                  <a:lnTo>
                    <a:pt x="879251" y="1652955"/>
                  </a:lnTo>
                  <a:lnTo>
                    <a:pt x="922188" y="838991"/>
                  </a:lnTo>
                  <a:lnTo>
                    <a:pt x="928634" y="843425"/>
                  </a:lnTo>
                  <a:cubicBezTo>
                    <a:pt x="1037416" y="903152"/>
                    <a:pt x="1160109" y="913133"/>
                    <a:pt x="1270538" y="880985"/>
                  </a:cubicBezTo>
                  <a:lnTo>
                    <a:pt x="1340542" y="853119"/>
                  </a:lnTo>
                  <a:close/>
                  <a:moveTo>
                    <a:pt x="670498" y="437859"/>
                  </a:moveTo>
                  <a:cubicBezTo>
                    <a:pt x="680879" y="454073"/>
                    <a:pt x="688892" y="470063"/>
                    <a:pt x="695426" y="485912"/>
                  </a:cubicBezTo>
                  <a:lnTo>
                    <a:pt x="697827" y="492973"/>
                  </a:lnTo>
                  <a:lnTo>
                    <a:pt x="713429" y="575104"/>
                  </a:lnTo>
                  <a:cubicBezTo>
                    <a:pt x="737540" y="657926"/>
                    <a:pt x="785347" y="733849"/>
                    <a:pt x="853636" y="791832"/>
                  </a:cubicBezTo>
                  <a:lnTo>
                    <a:pt x="912656" y="832433"/>
                  </a:lnTo>
                  <a:lnTo>
                    <a:pt x="259673" y="1341347"/>
                  </a:lnTo>
                  <a:lnTo>
                    <a:pt x="271089" y="1001204"/>
                  </a:lnTo>
                  <a:lnTo>
                    <a:pt x="0" y="888618"/>
                  </a:lnTo>
                  <a:close/>
                  <a:moveTo>
                    <a:pt x="1361215" y="55555"/>
                  </a:moveTo>
                  <a:cubicBezTo>
                    <a:pt x="1578780" y="175009"/>
                    <a:pt x="1658314" y="448216"/>
                    <a:pt x="1538860" y="665781"/>
                  </a:cubicBezTo>
                  <a:cubicBezTo>
                    <a:pt x="1494064" y="747368"/>
                    <a:pt x="1427648" y="809544"/>
                    <a:pt x="1350652" y="849095"/>
                  </a:cubicBezTo>
                  <a:lnTo>
                    <a:pt x="1340542" y="853119"/>
                  </a:lnTo>
                  <a:lnTo>
                    <a:pt x="1328191" y="853442"/>
                  </a:lnTo>
                  <a:cubicBezTo>
                    <a:pt x="1214279" y="866099"/>
                    <a:pt x="1153324" y="933830"/>
                    <a:pt x="922909" y="825324"/>
                  </a:cubicBezTo>
                  <a:lnTo>
                    <a:pt x="922188" y="838991"/>
                  </a:lnTo>
                  <a:lnTo>
                    <a:pt x="912656" y="832433"/>
                  </a:lnTo>
                  <a:lnTo>
                    <a:pt x="919633" y="826995"/>
                  </a:lnTo>
                  <a:cubicBezTo>
                    <a:pt x="743733" y="718944"/>
                    <a:pt x="738257" y="627043"/>
                    <a:pt x="711479" y="533124"/>
                  </a:cubicBezTo>
                  <a:lnTo>
                    <a:pt x="697827" y="492973"/>
                  </a:lnTo>
                  <a:lnTo>
                    <a:pt x="697337" y="490392"/>
                  </a:lnTo>
                  <a:cubicBezTo>
                    <a:pt x="689381" y="404198"/>
                    <a:pt x="706194" y="314786"/>
                    <a:pt x="750989" y="233199"/>
                  </a:cubicBezTo>
                  <a:cubicBezTo>
                    <a:pt x="870443" y="15635"/>
                    <a:pt x="1143650" y="-63899"/>
                    <a:pt x="1361215" y="5555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ktangel med rundade hörn 5"/>
            <p:cNvSpPr/>
            <p:nvPr/>
          </p:nvSpPr>
          <p:spPr>
            <a:xfrm>
              <a:off x="2878667" y="1515533"/>
              <a:ext cx="2565400" cy="2641600"/>
            </a:xfrm>
            <a:custGeom>
              <a:avLst/>
              <a:gdLst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2403736 h 2641600"/>
                <a:gd name="connsiteX5" fmla="*/ 2327536 w 2565400"/>
                <a:gd name="connsiteY5" fmla="*/ 2641600 h 2641600"/>
                <a:gd name="connsiteX6" fmla="*/ 237864 w 2565400"/>
                <a:gd name="connsiteY6" fmla="*/ 2641600 h 2641600"/>
                <a:gd name="connsiteX7" fmla="*/ 0 w 2565400"/>
                <a:gd name="connsiteY7" fmla="*/ 2403736 h 2641600"/>
                <a:gd name="connsiteX8" fmla="*/ 0 w 2565400"/>
                <a:gd name="connsiteY8" fmla="*/ 237864 h 2641600"/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1744134 h 2641600"/>
                <a:gd name="connsiteX5" fmla="*/ 2565400 w 2565400"/>
                <a:gd name="connsiteY5" fmla="*/ 2403736 h 2641600"/>
                <a:gd name="connsiteX6" fmla="*/ 2327536 w 2565400"/>
                <a:gd name="connsiteY6" fmla="*/ 2641600 h 2641600"/>
                <a:gd name="connsiteX7" fmla="*/ 237864 w 2565400"/>
                <a:gd name="connsiteY7" fmla="*/ 2641600 h 2641600"/>
                <a:gd name="connsiteX8" fmla="*/ 0 w 2565400"/>
                <a:gd name="connsiteY8" fmla="*/ 2403736 h 2641600"/>
                <a:gd name="connsiteX9" fmla="*/ 0 w 2565400"/>
                <a:gd name="connsiteY9" fmla="*/ 237864 h 2641600"/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1744134 h 2641600"/>
                <a:gd name="connsiteX5" fmla="*/ 2565400 w 2565400"/>
                <a:gd name="connsiteY5" fmla="*/ 2403736 h 2641600"/>
                <a:gd name="connsiteX6" fmla="*/ 2327536 w 2565400"/>
                <a:gd name="connsiteY6" fmla="*/ 2641600 h 2641600"/>
                <a:gd name="connsiteX7" fmla="*/ 859366 w 2565400"/>
                <a:gd name="connsiteY7" fmla="*/ 2637367 h 2641600"/>
                <a:gd name="connsiteX8" fmla="*/ 237864 w 2565400"/>
                <a:gd name="connsiteY8" fmla="*/ 2641600 h 2641600"/>
                <a:gd name="connsiteX9" fmla="*/ 0 w 2565400"/>
                <a:gd name="connsiteY9" fmla="*/ 2403736 h 2641600"/>
                <a:gd name="connsiteX10" fmla="*/ 0 w 2565400"/>
                <a:gd name="connsiteY10" fmla="*/ 237864 h 2641600"/>
                <a:gd name="connsiteX0" fmla="*/ 859366 w 2565400"/>
                <a:gd name="connsiteY0" fmla="*/ 2637367 h 2728807"/>
                <a:gd name="connsiteX1" fmla="*/ 237864 w 2565400"/>
                <a:gd name="connsiteY1" fmla="*/ 2641600 h 2728807"/>
                <a:gd name="connsiteX2" fmla="*/ 0 w 2565400"/>
                <a:gd name="connsiteY2" fmla="*/ 2403736 h 2728807"/>
                <a:gd name="connsiteX3" fmla="*/ 0 w 2565400"/>
                <a:gd name="connsiteY3" fmla="*/ 237864 h 2728807"/>
                <a:gd name="connsiteX4" fmla="*/ 237864 w 2565400"/>
                <a:gd name="connsiteY4" fmla="*/ 0 h 2728807"/>
                <a:gd name="connsiteX5" fmla="*/ 2327536 w 2565400"/>
                <a:gd name="connsiteY5" fmla="*/ 0 h 2728807"/>
                <a:gd name="connsiteX6" fmla="*/ 2565400 w 2565400"/>
                <a:gd name="connsiteY6" fmla="*/ 237864 h 2728807"/>
                <a:gd name="connsiteX7" fmla="*/ 2565400 w 2565400"/>
                <a:gd name="connsiteY7" fmla="*/ 1744134 h 2728807"/>
                <a:gd name="connsiteX8" fmla="*/ 2565400 w 2565400"/>
                <a:gd name="connsiteY8" fmla="*/ 2403736 h 2728807"/>
                <a:gd name="connsiteX9" fmla="*/ 2327536 w 2565400"/>
                <a:gd name="connsiteY9" fmla="*/ 2641600 h 2728807"/>
                <a:gd name="connsiteX10" fmla="*/ 950806 w 2565400"/>
                <a:gd name="connsiteY10" fmla="*/ 2728807 h 2728807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  <a:gd name="connsiteX8" fmla="*/ 2565400 w 2565400"/>
                <a:gd name="connsiteY8" fmla="*/ 2403736 h 2641600"/>
                <a:gd name="connsiteX9" fmla="*/ 2327536 w 2565400"/>
                <a:gd name="connsiteY9" fmla="*/ 2641600 h 2641600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  <a:gd name="connsiteX8" fmla="*/ 2565400 w 2565400"/>
                <a:gd name="connsiteY8" fmla="*/ 2403736 h 2641600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5400" h="2641600">
                  <a:moveTo>
                    <a:pt x="859366" y="2637367"/>
                  </a:moveTo>
                  <a:lnTo>
                    <a:pt x="237864" y="2641600"/>
                  </a:lnTo>
                  <a:cubicBezTo>
                    <a:pt x="106495" y="2641600"/>
                    <a:pt x="0" y="2535105"/>
                    <a:pt x="0" y="2403736"/>
                  </a:cubicBezTo>
                  <a:lnTo>
                    <a:pt x="0" y="237864"/>
                  </a:lnTo>
                  <a:cubicBezTo>
                    <a:pt x="0" y="106495"/>
                    <a:pt x="106495" y="0"/>
                    <a:pt x="237864" y="0"/>
                  </a:cubicBezTo>
                  <a:lnTo>
                    <a:pt x="2327536" y="0"/>
                  </a:lnTo>
                  <a:cubicBezTo>
                    <a:pt x="2458905" y="0"/>
                    <a:pt x="2565400" y="106495"/>
                    <a:pt x="2565400" y="237864"/>
                  </a:cubicBezTo>
                  <a:lnTo>
                    <a:pt x="2565400" y="1744134"/>
                  </a:ln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" name="Rak koppling 122"/>
            <p:cNvCxnSpPr/>
            <p:nvPr/>
          </p:nvCxnSpPr>
          <p:spPr>
            <a:xfrm>
              <a:off x="3230033" y="2074333"/>
              <a:ext cx="1837267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24" name="Rak koppling 123"/>
            <p:cNvCxnSpPr/>
            <p:nvPr/>
          </p:nvCxnSpPr>
          <p:spPr>
            <a:xfrm flipV="1">
              <a:off x="3230033" y="2531533"/>
              <a:ext cx="859367" cy="8467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25" name="Rak koppling 124"/>
            <p:cNvCxnSpPr/>
            <p:nvPr/>
          </p:nvCxnSpPr>
          <p:spPr>
            <a:xfrm flipV="1">
              <a:off x="3230033" y="3005667"/>
              <a:ext cx="745067" cy="4234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26" name="Grupp 125"/>
          <p:cNvGrpSpPr/>
          <p:nvPr/>
        </p:nvGrpSpPr>
        <p:grpSpPr>
          <a:xfrm>
            <a:off x="7253190" y="4092138"/>
            <a:ext cx="633117" cy="768799"/>
            <a:chOff x="2878667" y="1515533"/>
            <a:chExt cx="2565400" cy="2811332"/>
          </a:xfrm>
        </p:grpSpPr>
        <p:sp>
          <p:nvSpPr>
            <p:cNvPr id="127" name="Frihandsfigur 126"/>
            <p:cNvSpPr/>
            <p:nvPr/>
          </p:nvSpPr>
          <p:spPr>
            <a:xfrm rot="19873858">
              <a:off x="3819883" y="2652791"/>
              <a:ext cx="1594415" cy="1674074"/>
            </a:xfrm>
            <a:custGeom>
              <a:avLst/>
              <a:gdLst>
                <a:gd name="connsiteX0" fmla="*/ 1380901 w 1594415"/>
                <a:gd name="connsiteY0" fmla="*/ 852064 h 1674074"/>
                <a:gd name="connsiteX1" fmla="*/ 1412770 w 1594415"/>
                <a:gd name="connsiteY1" fmla="*/ 1674074 h 1674074"/>
                <a:gd name="connsiteX2" fmla="*/ 1124378 w 1594415"/>
                <a:gd name="connsiteY2" fmla="*/ 1483374 h 1674074"/>
                <a:gd name="connsiteX3" fmla="*/ 879251 w 1594415"/>
                <a:gd name="connsiteY3" fmla="*/ 1652955 h 1674074"/>
                <a:gd name="connsiteX4" fmla="*/ 922188 w 1594415"/>
                <a:gd name="connsiteY4" fmla="*/ 838991 h 1674074"/>
                <a:gd name="connsiteX5" fmla="*/ 928634 w 1594415"/>
                <a:gd name="connsiteY5" fmla="*/ 843425 h 1674074"/>
                <a:gd name="connsiteX6" fmla="*/ 1270538 w 1594415"/>
                <a:gd name="connsiteY6" fmla="*/ 880985 h 1674074"/>
                <a:gd name="connsiteX7" fmla="*/ 1340542 w 1594415"/>
                <a:gd name="connsiteY7" fmla="*/ 853119 h 1674074"/>
                <a:gd name="connsiteX8" fmla="*/ 670498 w 1594415"/>
                <a:gd name="connsiteY8" fmla="*/ 437859 h 1674074"/>
                <a:gd name="connsiteX9" fmla="*/ 695426 w 1594415"/>
                <a:gd name="connsiteY9" fmla="*/ 485912 h 1674074"/>
                <a:gd name="connsiteX10" fmla="*/ 697827 w 1594415"/>
                <a:gd name="connsiteY10" fmla="*/ 492973 h 1674074"/>
                <a:gd name="connsiteX11" fmla="*/ 713429 w 1594415"/>
                <a:gd name="connsiteY11" fmla="*/ 575104 h 1674074"/>
                <a:gd name="connsiteX12" fmla="*/ 853636 w 1594415"/>
                <a:gd name="connsiteY12" fmla="*/ 791832 h 1674074"/>
                <a:gd name="connsiteX13" fmla="*/ 912656 w 1594415"/>
                <a:gd name="connsiteY13" fmla="*/ 832433 h 1674074"/>
                <a:gd name="connsiteX14" fmla="*/ 259673 w 1594415"/>
                <a:gd name="connsiteY14" fmla="*/ 1341347 h 1674074"/>
                <a:gd name="connsiteX15" fmla="*/ 271089 w 1594415"/>
                <a:gd name="connsiteY15" fmla="*/ 1001204 h 1674074"/>
                <a:gd name="connsiteX16" fmla="*/ 0 w 1594415"/>
                <a:gd name="connsiteY16" fmla="*/ 888618 h 1674074"/>
                <a:gd name="connsiteX17" fmla="*/ 1361215 w 1594415"/>
                <a:gd name="connsiteY17" fmla="*/ 55555 h 1674074"/>
                <a:gd name="connsiteX18" fmla="*/ 1538860 w 1594415"/>
                <a:gd name="connsiteY18" fmla="*/ 665781 h 1674074"/>
                <a:gd name="connsiteX19" fmla="*/ 1350652 w 1594415"/>
                <a:gd name="connsiteY19" fmla="*/ 849095 h 1674074"/>
                <a:gd name="connsiteX20" fmla="*/ 1340542 w 1594415"/>
                <a:gd name="connsiteY20" fmla="*/ 853119 h 1674074"/>
                <a:gd name="connsiteX21" fmla="*/ 1328191 w 1594415"/>
                <a:gd name="connsiteY21" fmla="*/ 853442 h 1674074"/>
                <a:gd name="connsiteX22" fmla="*/ 922909 w 1594415"/>
                <a:gd name="connsiteY22" fmla="*/ 825324 h 1674074"/>
                <a:gd name="connsiteX23" fmla="*/ 922188 w 1594415"/>
                <a:gd name="connsiteY23" fmla="*/ 838991 h 1674074"/>
                <a:gd name="connsiteX24" fmla="*/ 912656 w 1594415"/>
                <a:gd name="connsiteY24" fmla="*/ 832433 h 1674074"/>
                <a:gd name="connsiteX25" fmla="*/ 919633 w 1594415"/>
                <a:gd name="connsiteY25" fmla="*/ 826995 h 1674074"/>
                <a:gd name="connsiteX26" fmla="*/ 711479 w 1594415"/>
                <a:gd name="connsiteY26" fmla="*/ 533124 h 1674074"/>
                <a:gd name="connsiteX27" fmla="*/ 697827 w 1594415"/>
                <a:gd name="connsiteY27" fmla="*/ 492973 h 1674074"/>
                <a:gd name="connsiteX28" fmla="*/ 697337 w 1594415"/>
                <a:gd name="connsiteY28" fmla="*/ 490392 h 1674074"/>
                <a:gd name="connsiteX29" fmla="*/ 750989 w 1594415"/>
                <a:gd name="connsiteY29" fmla="*/ 233199 h 1674074"/>
                <a:gd name="connsiteX30" fmla="*/ 1361215 w 1594415"/>
                <a:gd name="connsiteY30" fmla="*/ 55555 h 16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94415" h="1674074">
                  <a:moveTo>
                    <a:pt x="1380901" y="852064"/>
                  </a:moveTo>
                  <a:lnTo>
                    <a:pt x="1412770" y="1674074"/>
                  </a:lnTo>
                  <a:lnTo>
                    <a:pt x="1124378" y="1483374"/>
                  </a:lnTo>
                  <a:lnTo>
                    <a:pt x="879251" y="1652955"/>
                  </a:lnTo>
                  <a:lnTo>
                    <a:pt x="922188" y="838991"/>
                  </a:lnTo>
                  <a:lnTo>
                    <a:pt x="928634" y="843425"/>
                  </a:lnTo>
                  <a:cubicBezTo>
                    <a:pt x="1037416" y="903152"/>
                    <a:pt x="1160109" y="913133"/>
                    <a:pt x="1270538" y="880985"/>
                  </a:cubicBezTo>
                  <a:lnTo>
                    <a:pt x="1340542" y="853119"/>
                  </a:lnTo>
                  <a:close/>
                  <a:moveTo>
                    <a:pt x="670498" y="437859"/>
                  </a:moveTo>
                  <a:cubicBezTo>
                    <a:pt x="680879" y="454073"/>
                    <a:pt x="688892" y="470063"/>
                    <a:pt x="695426" y="485912"/>
                  </a:cubicBezTo>
                  <a:lnTo>
                    <a:pt x="697827" y="492973"/>
                  </a:lnTo>
                  <a:lnTo>
                    <a:pt x="713429" y="575104"/>
                  </a:lnTo>
                  <a:cubicBezTo>
                    <a:pt x="737540" y="657926"/>
                    <a:pt x="785347" y="733849"/>
                    <a:pt x="853636" y="791832"/>
                  </a:cubicBezTo>
                  <a:lnTo>
                    <a:pt x="912656" y="832433"/>
                  </a:lnTo>
                  <a:lnTo>
                    <a:pt x="259673" y="1341347"/>
                  </a:lnTo>
                  <a:lnTo>
                    <a:pt x="271089" y="1001204"/>
                  </a:lnTo>
                  <a:lnTo>
                    <a:pt x="0" y="888618"/>
                  </a:lnTo>
                  <a:close/>
                  <a:moveTo>
                    <a:pt x="1361215" y="55555"/>
                  </a:moveTo>
                  <a:cubicBezTo>
                    <a:pt x="1578780" y="175009"/>
                    <a:pt x="1658314" y="448216"/>
                    <a:pt x="1538860" y="665781"/>
                  </a:cubicBezTo>
                  <a:cubicBezTo>
                    <a:pt x="1494064" y="747368"/>
                    <a:pt x="1427648" y="809544"/>
                    <a:pt x="1350652" y="849095"/>
                  </a:cubicBezTo>
                  <a:lnTo>
                    <a:pt x="1340542" y="853119"/>
                  </a:lnTo>
                  <a:lnTo>
                    <a:pt x="1328191" y="853442"/>
                  </a:lnTo>
                  <a:cubicBezTo>
                    <a:pt x="1214279" y="866099"/>
                    <a:pt x="1153324" y="933830"/>
                    <a:pt x="922909" y="825324"/>
                  </a:cubicBezTo>
                  <a:lnTo>
                    <a:pt x="922188" y="838991"/>
                  </a:lnTo>
                  <a:lnTo>
                    <a:pt x="912656" y="832433"/>
                  </a:lnTo>
                  <a:lnTo>
                    <a:pt x="919633" y="826995"/>
                  </a:lnTo>
                  <a:cubicBezTo>
                    <a:pt x="743733" y="718944"/>
                    <a:pt x="738257" y="627043"/>
                    <a:pt x="711479" y="533124"/>
                  </a:cubicBezTo>
                  <a:lnTo>
                    <a:pt x="697827" y="492973"/>
                  </a:lnTo>
                  <a:lnTo>
                    <a:pt x="697337" y="490392"/>
                  </a:lnTo>
                  <a:cubicBezTo>
                    <a:pt x="689381" y="404198"/>
                    <a:pt x="706194" y="314786"/>
                    <a:pt x="750989" y="233199"/>
                  </a:cubicBezTo>
                  <a:cubicBezTo>
                    <a:pt x="870443" y="15635"/>
                    <a:pt x="1143650" y="-63899"/>
                    <a:pt x="1361215" y="5555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ktangel med rundade hörn 5"/>
            <p:cNvSpPr/>
            <p:nvPr/>
          </p:nvSpPr>
          <p:spPr>
            <a:xfrm>
              <a:off x="2878667" y="1515533"/>
              <a:ext cx="2565400" cy="2641600"/>
            </a:xfrm>
            <a:custGeom>
              <a:avLst/>
              <a:gdLst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2403736 h 2641600"/>
                <a:gd name="connsiteX5" fmla="*/ 2327536 w 2565400"/>
                <a:gd name="connsiteY5" fmla="*/ 2641600 h 2641600"/>
                <a:gd name="connsiteX6" fmla="*/ 237864 w 2565400"/>
                <a:gd name="connsiteY6" fmla="*/ 2641600 h 2641600"/>
                <a:gd name="connsiteX7" fmla="*/ 0 w 2565400"/>
                <a:gd name="connsiteY7" fmla="*/ 2403736 h 2641600"/>
                <a:gd name="connsiteX8" fmla="*/ 0 w 2565400"/>
                <a:gd name="connsiteY8" fmla="*/ 237864 h 2641600"/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1744134 h 2641600"/>
                <a:gd name="connsiteX5" fmla="*/ 2565400 w 2565400"/>
                <a:gd name="connsiteY5" fmla="*/ 2403736 h 2641600"/>
                <a:gd name="connsiteX6" fmla="*/ 2327536 w 2565400"/>
                <a:gd name="connsiteY6" fmla="*/ 2641600 h 2641600"/>
                <a:gd name="connsiteX7" fmla="*/ 237864 w 2565400"/>
                <a:gd name="connsiteY7" fmla="*/ 2641600 h 2641600"/>
                <a:gd name="connsiteX8" fmla="*/ 0 w 2565400"/>
                <a:gd name="connsiteY8" fmla="*/ 2403736 h 2641600"/>
                <a:gd name="connsiteX9" fmla="*/ 0 w 2565400"/>
                <a:gd name="connsiteY9" fmla="*/ 237864 h 2641600"/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1744134 h 2641600"/>
                <a:gd name="connsiteX5" fmla="*/ 2565400 w 2565400"/>
                <a:gd name="connsiteY5" fmla="*/ 2403736 h 2641600"/>
                <a:gd name="connsiteX6" fmla="*/ 2327536 w 2565400"/>
                <a:gd name="connsiteY6" fmla="*/ 2641600 h 2641600"/>
                <a:gd name="connsiteX7" fmla="*/ 859366 w 2565400"/>
                <a:gd name="connsiteY7" fmla="*/ 2637367 h 2641600"/>
                <a:gd name="connsiteX8" fmla="*/ 237864 w 2565400"/>
                <a:gd name="connsiteY8" fmla="*/ 2641600 h 2641600"/>
                <a:gd name="connsiteX9" fmla="*/ 0 w 2565400"/>
                <a:gd name="connsiteY9" fmla="*/ 2403736 h 2641600"/>
                <a:gd name="connsiteX10" fmla="*/ 0 w 2565400"/>
                <a:gd name="connsiteY10" fmla="*/ 237864 h 2641600"/>
                <a:gd name="connsiteX0" fmla="*/ 859366 w 2565400"/>
                <a:gd name="connsiteY0" fmla="*/ 2637367 h 2728807"/>
                <a:gd name="connsiteX1" fmla="*/ 237864 w 2565400"/>
                <a:gd name="connsiteY1" fmla="*/ 2641600 h 2728807"/>
                <a:gd name="connsiteX2" fmla="*/ 0 w 2565400"/>
                <a:gd name="connsiteY2" fmla="*/ 2403736 h 2728807"/>
                <a:gd name="connsiteX3" fmla="*/ 0 w 2565400"/>
                <a:gd name="connsiteY3" fmla="*/ 237864 h 2728807"/>
                <a:gd name="connsiteX4" fmla="*/ 237864 w 2565400"/>
                <a:gd name="connsiteY4" fmla="*/ 0 h 2728807"/>
                <a:gd name="connsiteX5" fmla="*/ 2327536 w 2565400"/>
                <a:gd name="connsiteY5" fmla="*/ 0 h 2728807"/>
                <a:gd name="connsiteX6" fmla="*/ 2565400 w 2565400"/>
                <a:gd name="connsiteY6" fmla="*/ 237864 h 2728807"/>
                <a:gd name="connsiteX7" fmla="*/ 2565400 w 2565400"/>
                <a:gd name="connsiteY7" fmla="*/ 1744134 h 2728807"/>
                <a:gd name="connsiteX8" fmla="*/ 2565400 w 2565400"/>
                <a:gd name="connsiteY8" fmla="*/ 2403736 h 2728807"/>
                <a:gd name="connsiteX9" fmla="*/ 2327536 w 2565400"/>
                <a:gd name="connsiteY9" fmla="*/ 2641600 h 2728807"/>
                <a:gd name="connsiteX10" fmla="*/ 950806 w 2565400"/>
                <a:gd name="connsiteY10" fmla="*/ 2728807 h 2728807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  <a:gd name="connsiteX8" fmla="*/ 2565400 w 2565400"/>
                <a:gd name="connsiteY8" fmla="*/ 2403736 h 2641600"/>
                <a:gd name="connsiteX9" fmla="*/ 2327536 w 2565400"/>
                <a:gd name="connsiteY9" fmla="*/ 2641600 h 2641600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  <a:gd name="connsiteX8" fmla="*/ 2565400 w 2565400"/>
                <a:gd name="connsiteY8" fmla="*/ 2403736 h 2641600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5400" h="2641600">
                  <a:moveTo>
                    <a:pt x="859366" y="2637367"/>
                  </a:moveTo>
                  <a:lnTo>
                    <a:pt x="237864" y="2641600"/>
                  </a:lnTo>
                  <a:cubicBezTo>
                    <a:pt x="106495" y="2641600"/>
                    <a:pt x="0" y="2535105"/>
                    <a:pt x="0" y="2403736"/>
                  </a:cubicBezTo>
                  <a:lnTo>
                    <a:pt x="0" y="237864"/>
                  </a:lnTo>
                  <a:cubicBezTo>
                    <a:pt x="0" y="106495"/>
                    <a:pt x="106495" y="0"/>
                    <a:pt x="237864" y="0"/>
                  </a:cubicBezTo>
                  <a:lnTo>
                    <a:pt x="2327536" y="0"/>
                  </a:lnTo>
                  <a:cubicBezTo>
                    <a:pt x="2458905" y="0"/>
                    <a:pt x="2565400" y="106495"/>
                    <a:pt x="2565400" y="237864"/>
                  </a:cubicBezTo>
                  <a:lnTo>
                    <a:pt x="2565400" y="1744134"/>
                  </a:ln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9" name="Rak koppling 128"/>
            <p:cNvCxnSpPr/>
            <p:nvPr/>
          </p:nvCxnSpPr>
          <p:spPr>
            <a:xfrm>
              <a:off x="3230033" y="2074333"/>
              <a:ext cx="1837267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30" name="Rak koppling 129"/>
            <p:cNvCxnSpPr/>
            <p:nvPr/>
          </p:nvCxnSpPr>
          <p:spPr>
            <a:xfrm flipV="1">
              <a:off x="3230033" y="2531533"/>
              <a:ext cx="859367" cy="8467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31" name="Rak koppling 130"/>
            <p:cNvCxnSpPr/>
            <p:nvPr/>
          </p:nvCxnSpPr>
          <p:spPr>
            <a:xfrm flipV="1">
              <a:off x="3230033" y="3005667"/>
              <a:ext cx="745067" cy="4234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32" name="Grupp 131"/>
          <p:cNvGrpSpPr/>
          <p:nvPr/>
        </p:nvGrpSpPr>
        <p:grpSpPr>
          <a:xfrm>
            <a:off x="8668867" y="3004987"/>
            <a:ext cx="633117" cy="768799"/>
            <a:chOff x="2878667" y="1515533"/>
            <a:chExt cx="2565400" cy="2811332"/>
          </a:xfrm>
        </p:grpSpPr>
        <p:sp>
          <p:nvSpPr>
            <p:cNvPr id="133" name="Frihandsfigur 132"/>
            <p:cNvSpPr/>
            <p:nvPr/>
          </p:nvSpPr>
          <p:spPr>
            <a:xfrm rot="19873858">
              <a:off x="3819883" y="2652791"/>
              <a:ext cx="1594415" cy="1674074"/>
            </a:xfrm>
            <a:custGeom>
              <a:avLst/>
              <a:gdLst>
                <a:gd name="connsiteX0" fmla="*/ 1380901 w 1594415"/>
                <a:gd name="connsiteY0" fmla="*/ 852064 h 1674074"/>
                <a:gd name="connsiteX1" fmla="*/ 1412770 w 1594415"/>
                <a:gd name="connsiteY1" fmla="*/ 1674074 h 1674074"/>
                <a:gd name="connsiteX2" fmla="*/ 1124378 w 1594415"/>
                <a:gd name="connsiteY2" fmla="*/ 1483374 h 1674074"/>
                <a:gd name="connsiteX3" fmla="*/ 879251 w 1594415"/>
                <a:gd name="connsiteY3" fmla="*/ 1652955 h 1674074"/>
                <a:gd name="connsiteX4" fmla="*/ 922188 w 1594415"/>
                <a:gd name="connsiteY4" fmla="*/ 838991 h 1674074"/>
                <a:gd name="connsiteX5" fmla="*/ 928634 w 1594415"/>
                <a:gd name="connsiteY5" fmla="*/ 843425 h 1674074"/>
                <a:gd name="connsiteX6" fmla="*/ 1270538 w 1594415"/>
                <a:gd name="connsiteY6" fmla="*/ 880985 h 1674074"/>
                <a:gd name="connsiteX7" fmla="*/ 1340542 w 1594415"/>
                <a:gd name="connsiteY7" fmla="*/ 853119 h 1674074"/>
                <a:gd name="connsiteX8" fmla="*/ 670498 w 1594415"/>
                <a:gd name="connsiteY8" fmla="*/ 437859 h 1674074"/>
                <a:gd name="connsiteX9" fmla="*/ 695426 w 1594415"/>
                <a:gd name="connsiteY9" fmla="*/ 485912 h 1674074"/>
                <a:gd name="connsiteX10" fmla="*/ 697827 w 1594415"/>
                <a:gd name="connsiteY10" fmla="*/ 492973 h 1674074"/>
                <a:gd name="connsiteX11" fmla="*/ 713429 w 1594415"/>
                <a:gd name="connsiteY11" fmla="*/ 575104 h 1674074"/>
                <a:gd name="connsiteX12" fmla="*/ 853636 w 1594415"/>
                <a:gd name="connsiteY12" fmla="*/ 791832 h 1674074"/>
                <a:gd name="connsiteX13" fmla="*/ 912656 w 1594415"/>
                <a:gd name="connsiteY13" fmla="*/ 832433 h 1674074"/>
                <a:gd name="connsiteX14" fmla="*/ 259673 w 1594415"/>
                <a:gd name="connsiteY14" fmla="*/ 1341347 h 1674074"/>
                <a:gd name="connsiteX15" fmla="*/ 271089 w 1594415"/>
                <a:gd name="connsiteY15" fmla="*/ 1001204 h 1674074"/>
                <a:gd name="connsiteX16" fmla="*/ 0 w 1594415"/>
                <a:gd name="connsiteY16" fmla="*/ 888618 h 1674074"/>
                <a:gd name="connsiteX17" fmla="*/ 1361215 w 1594415"/>
                <a:gd name="connsiteY17" fmla="*/ 55555 h 1674074"/>
                <a:gd name="connsiteX18" fmla="*/ 1538860 w 1594415"/>
                <a:gd name="connsiteY18" fmla="*/ 665781 h 1674074"/>
                <a:gd name="connsiteX19" fmla="*/ 1350652 w 1594415"/>
                <a:gd name="connsiteY19" fmla="*/ 849095 h 1674074"/>
                <a:gd name="connsiteX20" fmla="*/ 1340542 w 1594415"/>
                <a:gd name="connsiteY20" fmla="*/ 853119 h 1674074"/>
                <a:gd name="connsiteX21" fmla="*/ 1328191 w 1594415"/>
                <a:gd name="connsiteY21" fmla="*/ 853442 h 1674074"/>
                <a:gd name="connsiteX22" fmla="*/ 922909 w 1594415"/>
                <a:gd name="connsiteY22" fmla="*/ 825324 h 1674074"/>
                <a:gd name="connsiteX23" fmla="*/ 922188 w 1594415"/>
                <a:gd name="connsiteY23" fmla="*/ 838991 h 1674074"/>
                <a:gd name="connsiteX24" fmla="*/ 912656 w 1594415"/>
                <a:gd name="connsiteY24" fmla="*/ 832433 h 1674074"/>
                <a:gd name="connsiteX25" fmla="*/ 919633 w 1594415"/>
                <a:gd name="connsiteY25" fmla="*/ 826995 h 1674074"/>
                <a:gd name="connsiteX26" fmla="*/ 711479 w 1594415"/>
                <a:gd name="connsiteY26" fmla="*/ 533124 h 1674074"/>
                <a:gd name="connsiteX27" fmla="*/ 697827 w 1594415"/>
                <a:gd name="connsiteY27" fmla="*/ 492973 h 1674074"/>
                <a:gd name="connsiteX28" fmla="*/ 697337 w 1594415"/>
                <a:gd name="connsiteY28" fmla="*/ 490392 h 1674074"/>
                <a:gd name="connsiteX29" fmla="*/ 750989 w 1594415"/>
                <a:gd name="connsiteY29" fmla="*/ 233199 h 1674074"/>
                <a:gd name="connsiteX30" fmla="*/ 1361215 w 1594415"/>
                <a:gd name="connsiteY30" fmla="*/ 55555 h 16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94415" h="1674074">
                  <a:moveTo>
                    <a:pt x="1380901" y="852064"/>
                  </a:moveTo>
                  <a:lnTo>
                    <a:pt x="1412770" y="1674074"/>
                  </a:lnTo>
                  <a:lnTo>
                    <a:pt x="1124378" y="1483374"/>
                  </a:lnTo>
                  <a:lnTo>
                    <a:pt x="879251" y="1652955"/>
                  </a:lnTo>
                  <a:lnTo>
                    <a:pt x="922188" y="838991"/>
                  </a:lnTo>
                  <a:lnTo>
                    <a:pt x="928634" y="843425"/>
                  </a:lnTo>
                  <a:cubicBezTo>
                    <a:pt x="1037416" y="903152"/>
                    <a:pt x="1160109" y="913133"/>
                    <a:pt x="1270538" y="880985"/>
                  </a:cubicBezTo>
                  <a:lnTo>
                    <a:pt x="1340542" y="853119"/>
                  </a:lnTo>
                  <a:close/>
                  <a:moveTo>
                    <a:pt x="670498" y="437859"/>
                  </a:moveTo>
                  <a:cubicBezTo>
                    <a:pt x="680879" y="454073"/>
                    <a:pt x="688892" y="470063"/>
                    <a:pt x="695426" y="485912"/>
                  </a:cubicBezTo>
                  <a:lnTo>
                    <a:pt x="697827" y="492973"/>
                  </a:lnTo>
                  <a:lnTo>
                    <a:pt x="713429" y="575104"/>
                  </a:lnTo>
                  <a:cubicBezTo>
                    <a:pt x="737540" y="657926"/>
                    <a:pt x="785347" y="733849"/>
                    <a:pt x="853636" y="791832"/>
                  </a:cubicBezTo>
                  <a:lnTo>
                    <a:pt x="912656" y="832433"/>
                  </a:lnTo>
                  <a:lnTo>
                    <a:pt x="259673" y="1341347"/>
                  </a:lnTo>
                  <a:lnTo>
                    <a:pt x="271089" y="1001204"/>
                  </a:lnTo>
                  <a:lnTo>
                    <a:pt x="0" y="888618"/>
                  </a:lnTo>
                  <a:close/>
                  <a:moveTo>
                    <a:pt x="1361215" y="55555"/>
                  </a:moveTo>
                  <a:cubicBezTo>
                    <a:pt x="1578780" y="175009"/>
                    <a:pt x="1658314" y="448216"/>
                    <a:pt x="1538860" y="665781"/>
                  </a:cubicBezTo>
                  <a:cubicBezTo>
                    <a:pt x="1494064" y="747368"/>
                    <a:pt x="1427648" y="809544"/>
                    <a:pt x="1350652" y="849095"/>
                  </a:cubicBezTo>
                  <a:lnTo>
                    <a:pt x="1340542" y="853119"/>
                  </a:lnTo>
                  <a:lnTo>
                    <a:pt x="1328191" y="853442"/>
                  </a:lnTo>
                  <a:cubicBezTo>
                    <a:pt x="1214279" y="866099"/>
                    <a:pt x="1153324" y="933830"/>
                    <a:pt x="922909" y="825324"/>
                  </a:cubicBezTo>
                  <a:lnTo>
                    <a:pt x="922188" y="838991"/>
                  </a:lnTo>
                  <a:lnTo>
                    <a:pt x="912656" y="832433"/>
                  </a:lnTo>
                  <a:lnTo>
                    <a:pt x="919633" y="826995"/>
                  </a:lnTo>
                  <a:cubicBezTo>
                    <a:pt x="743733" y="718944"/>
                    <a:pt x="738257" y="627043"/>
                    <a:pt x="711479" y="533124"/>
                  </a:cubicBezTo>
                  <a:lnTo>
                    <a:pt x="697827" y="492973"/>
                  </a:lnTo>
                  <a:lnTo>
                    <a:pt x="697337" y="490392"/>
                  </a:lnTo>
                  <a:cubicBezTo>
                    <a:pt x="689381" y="404198"/>
                    <a:pt x="706194" y="314786"/>
                    <a:pt x="750989" y="233199"/>
                  </a:cubicBezTo>
                  <a:cubicBezTo>
                    <a:pt x="870443" y="15635"/>
                    <a:pt x="1143650" y="-63899"/>
                    <a:pt x="1361215" y="5555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ktangel med rundade hörn 5"/>
            <p:cNvSpPr/>
            <p:nvPr/>
          </p:nvSpPr>
          <p:spPr>
            <a:xfrm>
              <a:off x="2878667" y="1515533"/>
              <a:ext cx="2565400" cy="2641600"/>
            </a:xfrm>
            <a:custGeom>
              <a:avLst/>
              <a:gdLst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2403736 h 2641600"/>
                <a:gd name="connsiteX5" fmla="*/ 2327536 w 2565400"/>
                <a:gd name="connsiteY5" fmla="*/ 2641600 h 2641600"/>
                <a:gd name="connsiteX6" fmla="*/ 237864 w 2565400"/>
                <a:gd name="connsiteY6" fmla="*/ 2641600 h 2641600"/>
                <a:gd name="connsiteX7" fmla="*/ 0 w 2565400"/>
                <a:gd name="connsiteY7" fmla="*/ 2403736 h 2641600"/>
                <a:gd name="connsiteX8" fmla="*/ 0 w 2565400"/>
                <a:gd name="connsiteY8" fmla="*/ 237864 h 2641600"/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1744134 h 2641600"/>
                <a:gd name="connsiteX5" fmla="*/ 2565400 w 2565400"/>
                <a:gd name="connsiteY5" fmla="*/ 2403736 h 2641600"/>
                <a:gd name="connsiteX6" fmla="*/ 2327536 w 2565400"/>
                <a:gd name="connsiteY6" fmla="*/ 2641600 h 2641600"/>
                <a:gd name="connsiteX7" fmla="*/ 237864 w 2565400"/>
                <a:gd name="connsiteY7" fmla="*/ 2641600 h 2641600"/>
                <a:gd name="connsiteX8" fmla="*/ 0 w 2565400"/>
                <a:gd name="connsiteY8" fmla="*/ 2403736 h 2641600"/>
                <a:gd name="connsiteX9" fmla="*/ 0 w 2565400"/>
                <a:gd name="connsiteY9" fmla="*/ 237864 h 2641600"/>
                <a:gd name="connsiteX0" fmla="*/ 0 w 2565400"/>
                <a:gd name="connsiteY0" fmla="*/ 237864 h 2641600"/>
                <a:gd name="connsiteX1" fmla="*/ 237864 w 2565400"/>
                <a:gd name="connsiteY1" fmla="*/ 0 h 2641600"/>
                <a:gd name="connsiteX2" fmla="*/ 2327536 w 2565400"/>
                <a:gd name="connsiteY2" fmla="*/ 0 h 2641600"/>
                <a:gd name="connsiteX3" fmla="*/ 2565400 w 2565400"/>
                <a:gd name="connsiteY3" fmla="*/ 237864 h 2641600"/>
                <a:gd name="connsiteX4" fmla="*/ 2565400 w 2565400"/>
                <a:gd name="connsiteY4" fmla="*/ 1744134 h 2641600"/>
                <a:gd name="connsiteX5" fmla="*/ 2565400 w 2565400"/>
                <a:gd name="connsiteY5" fmla="*/ 2403736 h 2641600"/>
                <a:gd name="connsiteX6" fmla="*/ 2327536 w 2565400"/>
                <a:gd name="connsiteY6" fmla="*/ 2641600 h 2641600"/>
                <a:gd name="connsiteX7" fmla="*/ 859366 w 2565400"/>
                <a:gd name="connsiteY7" fmla="*/ 2637367 h 2641600"/>
                <a:gd name="connsiteX8" fmla="*/ 237864 w 2565400"/>
                <a:gd name="connsiteY8" fmla="*/ 2641600 h 2641600"/>
                <a:gd name="connsiteX9" fmla="*/ 0 w 2565400"/>
                <a:gd name="connsiteY9" fmla="*/ 2403736 h 2641600"/>
                <a:gd name="connsiteX10" fmla="*/ 0 w 2565400"/>
                <a:gd name="connsiteY10" fmla="*/ 237864 h 2641600"/>
                <a:gd name="connsiteX0" fmla="*/ 859366 w 2565400"/>
                <a:gd name="connsiteY0" fmla="*/ 2637367 h 2728807"/>
                <a:gd name="connsiteX1" fmla="*/ 237864 w 2565400"/>
                <a:gd name="connsiteY1" fmla="*/ 2641600 h 2728807"/>
                <a:gd name="connsiteX2" fmla="*/ 0 w 2565400"/>
                <a:gd name="connsiteY2" fmla="*/ 2403736 h 2728807"/>
                <a:gd name="connsiteX3" fmla="*/ 0 w 2565400"/>
                <a:gd name="connsiteY3" fmla="*/ 237864 h 2728807"/>
                <a:gd name="connsiteX4" fmla="*/ 237864 w 2565400"/>
                <a:gd name="connsiteY4" fmla="*/ 0 h 2728807"/>
                <a:gd name="connsiteX5" fmla="*/ 2327536 w 2565400"/>
                <a:gd name="connsiteY5" fmla="*/ 0 h 2728807"/>
                <a:gd name="connsiteX6" fmla="*/ 2565400 w 2565400"/>
                <a:gd name="connsiteY6" fmla="*/ 237864 h 2728807"/>
                <a:gd name="connsiteX7" fmla="*/ 2565400 w 2565400"/>
                <a:gd name="connsiteY7" fmla="*/ 1744134 h 2728807"/>
                <a:gd name="connsiteX8" fmla="*/ 2565400 w 2565400"/>
                <a:gd name="connsiteY8" fmla="*/ 2403736 h 2728807"/>
                <a:gd name="connsiteX9" fmla="*/ 2327536 w 2565400"/>
                <a:gd name="connsiteY9" fmla="*/ 2641600 h 2728807"/>
                <a:gd name="connsiteX10" fmla="*/ 950806 w 2565400"/>
                <a:gd name="connsiteY10" fmla="*/ 2728807 h 2728807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  <a:gd name="connsiteX8" fmla="*/ 2565400 w 2565400"/>
                <a:gd name="connsiteY8" fmla="*/ 2403736 h 2641600"/>
                <a:gd name="connsiteX9" fmla="*/ 2327536 w 2565400"/>
                <a:gd name="connsiteY9" fmla="*/ 2641600 h 2641600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  <a:gd name="connsiteX8" fmla="*/ 2565400 w 2565400"/>
                <a:gd name="connsiteY8" fmla="*/ 2403736 h 2641600"/>
                <a:gd name="connsiteX0" fmla="*/ 859366 w 2565400"/>
                <a:gd name="connsiteY0" fmla="*/ 2637367 h 2641600"/>
                <a:gd name="connsiteX1" fmla="*/ 237864 w 2565400"/>
                <a:gd name="connsiteY1" fmla="*/ 2641600 h 2641600"/>
                <a:gd name="connsiteX2" fmla="*/ 0 w 2565400"/>
                <a:gd name="connsiteY2" fmla="*/ 2403736 h 2641600"/>
                <a:gd name="connsiteX3" fmla="*/ 0 w 2565400"/>
                <a:gd name="connsiteY3" fmla="*/ 237864 h 2641600"/>
                <a:gd name="connsiteX4" fmla="*/ 237864 w 2565400"/>
                <a:gd name="connsiteY4" fmla="*/ 0 h 2641600"/>
                <a:gd name="connsiteX5" fmla="*/ 2327536 w 2565400"/>
                <a:gd name="connsiteY5" fmla="*/ 0 h 2641600"/>
                <a:gd name="connsiteX6" fmla="*/ 2565400 w 2565400"/>
                <a:gd name="connsiteY6" fmla="*/ 237864 h 2641600"/>
                <a:gd name="connsiteX7" fmla="*/ 2565400 w 2565400"/>
                <a:gd name="connsiteY7" fmla="*/ 1744134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5400" h="2641600">
                  <a:moveTo>
                    <a:pt x="859366" y="2637367"/>
                  </a:moveTo>
                  <a:lnTo>
                    <a:pt x="237864" y="2641600"/>
                  </a:lnTo>
                  <a:cubicBezTo>
                    <a:pt x="106495" y="2641600"/>
                    <a:pt x="0" y="2535105"/>
                    <a:pt x="0" y="2403736"/>
                  </a:cubicBezTo>
                  <a:lnTo>
                    <a:pt x="0" y="237864"/>
                  </a:lnTo>
                  <a:cubicBezTo>
                    <a:pt x="0" y="106495"/>
                    <a:pt x="106495" y="0"/>
                    <a:pt x="237864" y="0"/>
                  </a:cubicBezTo>
                  <a:lnTo>
                    <a:pt x="2327536" y="0"/>
                  </a:lnTo>
                  <a:cubicBezTo>
                    <a:pt x="2458905" y="0"/>
                    <a:pt x="2565400" y="106495"/>
                    <a:pt x="2565400" y="237864"/>
                  </a:cubicBezTo>
                  <a:lnTo>
                    <a:pt x="2565400" y="1744134"/>
                  </a:ln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5" name="Rak koppling 134"/>
            <p:cNvCxnSpPr/>
            <p:nvPr/>
          </p:nvCxnSpPr>
          <p:spPr>
            <a:xfrm>
              <a:off x="3230033" y="2074333"/>
              <a:ext cx="1837267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36" name="Rak koppling 135"/>
            <p:cNvCxnSpPr/>
            <p:nvPr/>
          </p:nvCxnSpPr>
          <p:spPr>
            <a:xfrm flipV="1">
              <a:off x="3230033" y="2531533"/>
              <a:ext cx="859367" cy="8467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Rak koppling 136"/>
            <p:cNvCxnSpPr/>
            <p:nvPr/>
          </p:nvCxnSpPr>
          <p:spPr>
            <a:xfrm flipV="1">
              <a:off x="3230033" y="3005667"/>
              <a:ext cx="745067" cy="4234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138" name="Vänster-höger-pil 137"/>
          <p:cNvSpPr/>
          <p:nvPr/>
        </p:nvSpPr>
        <p:spPr>
          <a:xfrm rot="2537301">
            <a:off x="7752465" y="2604268"/>
            <a:ext cx="1026755" cy="166707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textruta 138"/>
          <p:cNvSpPr txBox="1"/>
          <p:nvPr/>
        </p:nvSpPr>
        <p:spPr>
          <a:xfrm>
            <a:off x="8582945" y="4617802"/>
            <a:ext cx="9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Verifierad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Teamcenter</a:t>
            </a:r>
          </a:p>
        </p:txBody>
      </p:sp>
      <p:sp>
        <p:nvSpPr>
          <p:cNvPr id="140" name="Vänster-höger-pil 139"/>
          <p:cNvSpPr/>
          <p:nvPr/>
        </p:nvSpPr>
        <p:spPr>
          <a:xfrm rot="18871385">
            <a:off x="7774508" y="3945507"/>
            <a:ext cx="1026755" cy="166707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ruta 140"/>
          <p:cNvSpPr txBox="1"/>
          <p:nvPr/>
        </p:nvSpPr>
        <p:spPr>
          <a:xfrm>
            <a:off x="1702201" y="2390042"/>
            <a:ext cx="2012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FMV Anställd personal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</a:rPr>
              <a:t>Inhyrd personal till FMV</a:t>
            </a:r>
          </a:p>
        </p:txBody>
      </p:sp>
      <p:pic>
        <p:nvPicPr>
          <p:cNvPr id="142" name="Bildobjekt 1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20" y="3801796"/>
            <a:ext cx="457591" cy="868961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3" name="Grupp 142"/>
          <p:cNvGrpSpPr/>
          <p:nvPr/>
        </p:nvGrpSpPr>
        <p:grpSpPr>
          <a:xfrm>
            <a:off x="910895" y="3953614"/>
            <a:ext cx="495571" cy="963619"/>
            <a:chOff x="163299" y="5346036"/>
            <a:chExt cx="658036" cy="1318050"/>
          </a:xfrm>
        </p:grpSpPr>
        <p:grpSp>
          <p:nvGrpSpPr>
            <p:cNvPr id="144" name="Grupp 143"/>
            <p:cNvGrpSpPr/>
            <p:nvPr/>
          </p:nvGrpSpPr>
          <p:grpSpPr>
            <a:xfrm>
              <a:off x="163299" y="5346037"/>
              <a:ext cx="658036" cy="1318049"/>
              <a:chOff x="7468951" y="2084243"/>
              <a:chExt cx="477757" cy="956951"/>
            </a:xfrm>
          </p:grpSpPr>
          <p:grpSp>
            <p:nvGrpSpPr>
              <p:cNvPr id="148" name="Grupp 147"/>
              <p:cNvGrpSpPr/>
              <p:nvPr/>
            </p:nvGrpSpPr>
            <p:grpSpPr>
              <a:xfrm>
                <a:off x="7468951" y="2084243"/>
                <a:ext cx="477757" cy="956951"/>
                <a:chOff x="7579666" y="2229913"/>
                <a:chExt cx="477757" cy="956951"/>
              </a:xfrm>
            </p:grpSpPr>
            <p:grpSp>
              <p:nvGrpSpPr>
                <p:cNvPr id="150" name="Grupp 149"/>
                <p:cNvGrpSpPr/>
                <p:nvPr/>
              </p:nvGrpSpPr>
              <p:grpSpPr>
                <a:xfrm>
                  <a:off x="7579666" y="2488635"/>
                  <a:ext cx="477757" cy="698229"/>
                  <a:chOff x="7731628" y="1733043"/>
                  <a:chExt cx="477757" cy="698229"/>
                </a:xfrm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grpSpPr>
              <p:sp>
                <p:nvSpPr>
                  <p:cNvPr id="152" name="Rektangel med rundade hörn 153"/>
                  <p:cNvSpPr/>
                  <p:nvPr/>
                </p:nvSpPr>
                <p:spPr bwMode="auto">
                  <a:xfrm>
                    <a:off x="7792221" y="1761989"/>
                    <a:ext cx="356798" cy="669283"/>
                  </a:xfrm>
                  <a:custGeom>
                    <a:avLst/>
                    <a:gdLst>
                      <a:gd name="connsiteX0" fmla="*/ 0 w 277928"/>
                      <a:gd name="connsiteY0" fmla="*/ 46322 h 574882"/>
                      <a:gd name="connsiteX1" fmla="*/ 46322 w 277928"/>
                      <a:gd name="connsiteY1" fmla="*/ 0 h 574882"/>
                      <a:gd name="connsiteX2" fmla="*/ 231606 w 277928"/>
                      <a:gd name="connsiteY2" fmla="*/ 0 h 574882"/>
                      <a:gd name="connsiteX3" fmla="*/ 277928 w 277928"/>
                      <a:gd name="connsiteY3" fmla="*/ 46322 h 574882"/>
                      <a:gd name="connsiteX4" fmla="*/ 277928 w 277928"/>
                      <a:gd name="connsiteY4" fmla="*/ 528560 h 574882"/>
                      <a:gd name="connsiteX5" fmla="*/ 231606 w 277928"/>
                      <a:gd name="connsiteY5" fmla="*/ 574882 h 574882"/>
                      <a:gd name="connsiteX6" fmla="*/ 46322 w 277928"/>
                      <a:gd name="connsiteY6" fmla="*/ 574882 h 574882"/>
                      <a:gd name="connsiteX7" fmla="*/ 0 w 277928"/>
                      <a:gd name="connsiteY7" fmla="*/ 528560 h 574882"/>
                      <a:gd name="connsiteX8" fmla="*/ 0 w 277928"/>
                      <a:gd name="connsiteY8" fmla="*/ 46322 h 574882"/>
                      <a:gd name="connsiteX0" fmla="*/ 43163 w 321091"/>
                      <a:gd name="connsiteY0" fmla="*/ 46322 h 677276"/>
                      <a:gd name="connsiteX1" fmla="*/ 89485 w 321091"/>
                      <a:gd name="connsiteY1" fmla="*/ 0 h 677276"/>
                      <a:gd name="connsiteX2" fmla="*/ 274769 w 321091"/>
                      <a:gd name="connsiteY2" fmla="*/ 0 h 677276"/>
                      <a:gd name="connsiteX3" fmla="*/ 321091 w 321091"/>
                      <a:gd name="connsiteY3" fmla="*/ 46322 h 677276"/>
                      <a:gd name="connsiteX4" fmla="*/ 321091 w 321091"/>
                      <a:gd name="connsiteY4" fmla="*/ 528560 h 677276"/>
                      <a:gd name="connsiteX5" fmla="*/ 274769 w 321091"/>
                      <a:gd name="connsiteY5" fmla="*/ 574882 h 677276"/>
                      <a:gd name="connsiteX6" fmla="*/ 6142 w 321091"/>
                      <a:gd name="connsiteY6" fmla="*/ 677276 h 677276"/>
                      <a:gd name="connsiteX7" fmla="*/ 43163 w 321091"/>
                      <a:gd name="connsiteY7" fmla="*/ 528560 h 677276"/>
                      <a:gd name="connsiteX8" fmla="*/ 43163 w 321091"/>
                      <a:gd name="connsiteY8" fmla="*/ 46322 h 677276"/>
                      <a:gd name="connsiteX0" fmla="*/ 43163 w 353419"/>
                      <a:gd name="connsiteY0" fmla="*/ 46322 h 677276"/>
                      <a:gd name="connsiteX1" fmla="*/ 89485 w 353419"/>
                      <a:gd name="connsiteY1" fmla="*/ 0 h 677276"/>
                      <a:gd name="connsiteX2" fmla="*/ 274769 w 353419"/>
                      <a:gd name="connsiteY2" fmla="*/ 0 h 677276"/>
                      <a:gd name="connsiteX3" fmla="*/ 321091 w 353419"/>
                      <a:gd name="connsiteY3" fmla="*/ 46322 h 677276"/>
                      <a:gd name="connsiteX4" fmla="*/ 321091 w 353419"/>
                      <a:gd name="connsiteY4" fmla="*/ 528560 h 677276"/>
                      <a:gd name="connsiteX5" fmla="*/ 346207 w 353419"/>
                      <a:gd name="connsiteY5" fmla="*/ 667751 h 677276"/>
                      <a:gd name="connsiteX6" fmla="*/ 6142 w 353419"/>
                      <a:gd name="connsiteY6" fmla="*/ 677276 h 677276"/>
                      <a:gd name="connsiteX7" fmla="*/ 43163 w 353419"/>
                      <a:gd name="connsiteY7" fmla="*/ 528560 h 677276"/>
                      <a:gd name="connsiteX8" fmla="*/ 43163 w 353419"/>
                      <a:gd name="connsiteY8" fmla="*/ 46322 h 677276"/>
                      <a:gd name="connsiteX0" fmla="*/ 43163 w 357712"/>
                      <a:gd name="connsiteY0" fmla="*/ 46322 h 688850"/>
                      <a:gd name="connsiteX1" fmla="*/ 89485 w 357712"/>
                      <a:gd name="connsiteY1" fmla="*/ 0 h 688850"/>
                      <a:gd name="connsiteX2" fmla="*/ 274769 w 357712"/>
                      <a:gd name="connsiteY2" fmla="*/ 0 h 688850"/>
                      <a:gd name="connsiteX3" fmla="*/ 321091 w 357712"/>
                      <a:gd name="connsiteY3" fmla="*/ 46322 h 688850"/>
                      <a:gd name="connsiteX4" fmla="*/ 321091 w 357712"/>
                      <a:gd name="connsiteY4" fmla="*/ 528560 h 688850"/>
                      <a:gd name="connsiteX5" fmla="*/ 350970 w 357712"/>
                      <a:gd name="connsiteY5" fmla="*/ 688850 h 688850"/>
                      <a:gd name="connsiteX6" fmla="*/ 6142 w 357712"/>
                      <a:gd name="connsiteY6" fmla="*/ 677276 h 688850"/>
                      <a:gd name="connsiteX7" fmla="*/ 43163 w 357712"/>
                      <a:gd name="connsiteY7" fmla="*/ 528560 h 688850"/>
                      <a:gd name="connsiteX8" fmla="*/ 43163 w 357712"/>
                      <a:gd name="connsiteY8" fmla="*/ 46322 h 688850"/>
                      <a:gd name="connsiteX0" fmla="*/ 43163 w 357300"/>
                      <a:gd name="connsiteY0" fmla="*/ 46322 h 688850"/>
                      <a:gd name="connsiteX1" fmla="*/ 89485 w 357300"/>
                      <a:gd name="connsiteY1" fmla="*/ 0 h 688850"/>
                      <a:gd name="connsiteX2" fmla="*/ 274769 w 357300"/>
                      <a:gd name="connsiteY2" fmla="*/ 0 h 688850"/>
                      <a:gd name="connsiteX3" fmla="*/ 321091 w 357300"/>
                      <a:gd name="connsiteY3" fmla="*/ 46322 h 688850"/>
                      <a:gd name="connsiteX4" fmla="*/ 316328 w 357300"/>
                      <a:gd name="connsiteY4" fmla="*/ 481086 h 688850"/>
                      <a:gd name="connsiteX5" fmla="*/ 350970 w 357300"/>
                      <a:gd name="connsiteY5" fmla="*/ 688850 h 688850"/>
                      <a:gd name="connsiteX6" fmla="*/ 6142 w 357300"/>
                      <a:gd name="connsiteY6" fmla="*/ 677276 h 688850"/>
                      <a:gd name="connsiteX7" fmla="*/ 43163 w 357300"/>
                      <a:gd name="connsiteY7" fmla="*/ 528560 h 688850"/>
                      <a:gd name="connsiteX8" fmla="*/ 43163 w 357300"/>
                      <a:gd name="connsiteY8" fmla="*/ 46322 h 688850"/>
                      <a:gd name="connsiteX0" fmla="*/ 42661 w 356798"/>
                      <a:gd name="connsiteY0" fmla="*/ 46322 h 688850"/>
                      <a:gd name="connsiteX1" fmla="*/ 88983 w 356798"/>
                      <a:gd name="connsiteY1" fmla="*/ 0 h 688850"/>
                      <a:gd name="connsiteX2" fmla="*/ 274267 w 356798"/>
                      <a:gd name="connsiteY2" fmla="*/ 0 h 688850"/>
                      <a:gd name="connsiteX3" fmla="*/ 320589 w 356798"/>
                      <a:gd name="connsiteY3" fmla="*/ 46322 h 688850"/>
                      <a:gd name="connsiteX4" fmla="*/ 315826 w 356798"/>
                      <a:gd name="connsiteY4" fmla="*/ 481086 h 688850"/>
                      <a:gd name="connsiteX5" fmla="*/ 350468 w 356798"/>
                      <a:gd name="connsiteY5" fmla="*/ 688850 h 688850"/>
                      <a:gd name="connsiteX6" fmla="*/ 5640 w 356798"/>
                      <a:gd name="connsiteY6" fmla="*/ 677276 h 688850"/>
                      <a:gd name="connsiteX7" fmla="*/ 49805 w 356798"/>
                      <a:gd name="connsiteY7" fmla="*/ 454711 h 688850"/>
                      <a:gd name="connsiteX8" fmla="*/ 42661 w 356798"/>
                      <a:gd name="connsiteY8" fmla="*/ 46322 h 688850"/>
                      <a:gd name="connsiteX0" fmla="*/ 42661 w 356798"/>
                      <a:gd name="connsiteY0" fmla="*/ 46322 h 690463"/>
                      <a:gd name="connsiteX1" fmla="*/ 88983 w 356798"/>
                      <a:gd name="connsiteY1" fmla="*/ 0 h 690463"/>
                      <a:gd name="connsiteX2" fmla="*/ 274267 w 356798"/>
                      <a:gd name="connsiteY2" fmla="*/ 0 h 690463"/>
                      <a:gd name="connsiteX3" fmla="*/ 320589 w 356798"/>
                      <a:gd name="connsiteY3" fmla="*/ 46322 h 690463"/>
                      <a:gd name="connsiteX4" fmla="*/ 315826 w 356798"/>
                      <a:gd name="connsiteY4" fmla="*/ 481086 h 690463"/>
                      <a:gd name="connsiteX5" fmla="*/ 350468 w 356798"/>
                      <a:gd name="connsiteY5" fmla="*/ 688850 h 690463"/>
                      <a:gd name="connsiteX6" fmla="*/ 5640 w 356798"/>
                      <a:gd name="connsiteY6" fmla="*/ 690463 h 690463"/>
                      <a:gd name="connsiteX7" fmla="*/ 49805 w 356798"/>
                      <a:gd name="connsiteY7" fmla="*/ 454711 h 690463"/>
                      <a:gd name="connsiteX8" fmla="*/ 42661 w 356798"/>
                      <a:gd name="connsiteY8" fmla="*/ 46322 h 690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6798" h="690463">
                        <a:moveTo>
                          <a:pt x="42661" y="46322"/>
                        </a:moveTo>
                        <a:cubicBezTo>
                          <a:pt x="42661" y="20739"/>
                          <a:pt x="63400" y="0"/>
                          <a:pt x="88983" y="0"/>
                        </a:cubicBezTo>
                        <a:lnTo>
                          <a:pt x="274267" y="0"/>
                        </a:lnTo>
                        <a:cubicBezTo>
                          <a:pt x="299850" y="0"/>
                          <a:pt x="320589" y="20739"/>
                          <a:pt x="320589" y="46322"/>
                        </a:cubicBezTo>
                        <a:cubicBezTo>
                          <a:pt x="319001" y="191243"/>
                          <a:pt x="317414" y="336165"/>
                          <a:pt x="315826" y="481086"/>
                        </a:cubicBezTo>
                        <a:cubicBezTo>
                          <a:pt x="315826" y="506669"/>
                          <a:pt x="376051" y="688850"/>
                          <a:pt x="350468" y="688850"/>
                        </a:cubicBezTo>
                        <a:lnTo>
                          <a:pt x="5640" y="690463"/>
                        </a:lnTo>
                        <a:cubicBezTo>
                          <a:pt x="-19943" y="690463"/>
                          <a:pt x="49805" y="480294"/>
                          <a:pt x="49805" y="454711"/>
                        </a:cubicBezTo>
                        <a:lnTo>
                          <a:pt x="42661" y="46322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3401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  <p:sp>
                <p:nvSpPr>
                  <p:cNvPr id="153" name="Frihandsfigur 152"/>
                  <p:cNvSpPr/>
                  <p:nvPr/>
                </p:nvSpPr>
                <p:spPr bwMode="auto">
                  <a:xfrm>
                    <a:off x="7892287" y="1733043"/>
                    <a:ext cx="166688" cy="174625"/>
                  </a:xfrm>
                  <a:custGeom>
                    <a:avLst/>
                    <a:gdLst>
                      <a:gd name="connsiteX0" fmla="*/ 0 w 225425"/>
                      <a:gd name="connsiteY0" fmla="*/ 41275 h 174625"/>
                      <a:gd name="connsiteX1" fmla="*/ 76200 w 225425"/>
                      <a:gd name="connsiteY1" fmla="*/ 171450 h 174625"/>
                      <a:gd name="connsiteX2" fmla="*/ 111125 w 225425"/>
                      <a:gd name="connsiteY2" fmla="*/ 92075 h 174625"/>
                      <a:gd name="connsiteX3" fmla="*/ 146050 w 225425"/>
                      <a:gd name="connsiteY3" fmla="*/ 174625 h 174625"/>
                      <a:gd name="connsiteX4" fmla="*/ 225425 w 225425"/>
                      <a:gd name="connsiteY4" fmla="*/ 44450 h 174625"/>
                      <a:gd name="connsiteX5" fmla="*/ 111125 w 225425"/>
                      <a:gd name="connsiteY5" fmla="*/ 0 h 174625"/>
                      <a:gd name="connsiteX6" fmla="*/ 0 w 225425"/>
                      <a:gd name="connsiteY6" fmla="*/ 41275 h 17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5425" h="174625">
                        <a:moveTo>
                          <a:pt x="0" y="41275"/>
                        </a:moveTo>
                        <a:lnTo>
                          <a:pt x="76200" y="171450"/>
                        </a:lnTo>
                        <a:lnTo>
                          <a:pt x="111125" y="92075"/>
                        </a:lnTo>
                        <a:lnTo>
                          <a:pt x="146050" y="174625"/>
                        </a:lnTo>
                        <a:lnTo>
                          <a:pt x="225425" y="44450"/>
                        </a:lnTo>
                        <a:lnTo>
                          <a:pt x="111125" y="0"/>
                        </a:lnTo>
                        <a:lnTo>
                          <a:pt x="0" y="41275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3401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  <p:sp>
                <p:nvSpPr>
                  <p:cNvPr id="154" name="Rektangel med rundade hörn 56"/>
                  <p:cNvSpPr/>
                  <p:nvPr/>
                </p:nvSpPr>
                <p:spPr bwMode="auto">
                  <a:xfrm>
                    <a:off x="7731628" y="1763911"/>
                    <a:ext cx="137045" cy="521692"/>
                  </a:xfrm>
                  <a:custGeom>
                    <a:avLst/>
                    <a:gdLst>
                      <a:gd name="connsiteX0" fmla="*/ 0 w 86584"/>
                      <a:gd name="connsiteY0" fmla="*/ 14431 h 425242"/>
                      <a:gd name="connsiteX1" fmla="*/ 14431 w 86584"/>
                      <a:gd name="connsiteY1" fmla="*/ 0 h 425242"/>
                      <a:gd name="connsiteX2" fmla="*/ 72153 w 86584"/>
                      <a:gd name="connsiteY2" fmla="*/ 0 h 425242"/>
                      <a:gd name="connsiteX3" fmla="*/ 86584 w 86584"/>
                      <a:gd name="connsiteY3" fmla="*/ 14431 h 425242"/>
                      <a:gd name="connsiteX4" fmla="*/ 86584 w 86584"/>
                      <a:gd name="connsiteY4" fmla="*/ 410811 h 425242"/>
                      <a:gd name="connsiteX5" fmla="*/ 72153 w 86584"/>
                      <a:gd name="connsiteY5" fmla="*/ 425242 h 425242"/>
                      <a:gd name="connsiteX6" fmla="*/ 14431 w 86584"/>
                      <a:gd name="connsiteY6" fmla="*/ 425242 h 425242"/>
                      <a:gd name="connsiteX7" fmla="*/ 0 w 86584"/>
                      <a:gd name="connsiteY7" fmla="*/ 410811 h 425242"/>
                      <a:gd name="connsiteX8" fmla="*/ 0 w 86584"/>
                      <a:gd name="connsiteY8" fmla="*/ 14431 h 425242"/>
                      <a:gd name="connsiteX0" fmla="*/ 0 w 114613"/>
                      <a:gd name="connsiteY0" fmla="*/ 52531 h 463342"/>
                      <a:gd name="connsiteX1" fmla="*/ 14431 w 114613"/>
                      <a:gd name="connsiteY1" fmla="*/ 38100 h 463342"/>
                      <a:gd name="connsiteX2" fmla="*/ 113428 w 114613"/>
                      <a:gd name="connsiteY2" fmla="*/ 0 h 463342"/>
                      <a:gd name="connsiteX3" fmla="*/ 86584 w 114613"/>
                      <a:gd name="connsiteY3" fmla="*/ 52531 h 463342"/>
                      <a:gd name="connsiteX4" fmla="*/ 86584 w 114613"/>
                      <a:gd name="connsiteY4" fmla="*/ 448911 h 463342"/>
                      <a:gd name="connsiteX5" fmla="*/ 72153 w 114613"/>
                      <a:gd name="connsiteY5" fmla="*/ 463342 h 463342"/>
                      <a:gd name="connsiteX6" fmla="*/ 14431 w 114613"/>
                      <a:gd name="connsiteY6" fmla="*/ 463342 h 463342"/>
                      <a:gd name="connsiteX7" fmla="*/ 0 w 114613"/>
                      <a:gd name="connsiteY7" fmla="*/ 448911 h 463342"/>
                      <a:gd name="connsiteX8" fmla="*/ 0 w 114613"/>
                      <a:gd name="connsiteY8" fmla="*/ 52531 h 463342"/>
                      <a:gd name="connsiteX0" fmla="*/ 0 w 117702"/>
                      <a:gd name="connsiteY0" fmla="*/ 62056 h 472867"/>
                      <a:gd name="connsiteX1" fmla="*/ 14431 w 117702"/>
                      <a:gd name="connsiteY1" fmla="*/ 47625 h 472867"/>
                      <a:gd name="connsiteX2" fmla="*/ 116603 w 117702"/>
                      <a:gd name="connsiteY2" fmla="*/ 0 h 472867"/>
                      <a:gd name="connsiteX3" fmla="*/ 86584 w 117702"/>
                      <a:gd name="connsiteY3" fmla="*/ 62056 h 472867"/>
                      <a:gd name="connsiteX4" fmla="*/ 86584 w 117702"/>
                      <a:gd name="connsiteY4" fmla="*/ 458436 h 472867"/>
                      <a:gd name="connsiteX5" fmla="*/ 72153 w 117702"/>
                      <a:gd name="connsiteY5" fmla="*/ 472867 h 472867"/>
                      <a:gd name="connsiteX6" fmla="*/ 14431 w 117702"/>
                      <a:gd name="connsiteY6" fmla="*/ 472867 h 472867"/>
                      <a:gd name="connsiteX7" fmla="*/ 0 w 117702"/>
                      <a:gd name="connsiteY7" fmla="*/ 458436 h 472867"/>
                      <a:gd name="connsiteX8" fmla="*/ 0 w 117702"/>
                      <a:gd name="connsiteY8" fmla="*/ 62056 h 472867"/>
                      <a:gd name="connsiteX0" fmla="*/ 0 w 117702"/>
                      <a:gd name="connsiteY0" fmla="*/ 63125 h 473936"/>
                      <a:gd name="connsiteX1" fmla="*/ 116603 w 117702"/>
                      <a:gd name="connsiteY1" fmla="*/ 1069 h 473936"/>
                      <a:gd name="connsiteX2" fmla="*/ 86584 w 117702"/>
                      <a:gd name="connsiteY2" fmla="*/ 63125 h 473936"/>
                      <a:gd name="connsiteX3" fmla="*/ 86584 w 117702"/>
                      <a:gd name="connsiteY3" fmla="*/ 459505 h 473936"/>
                      <a:gd name="connsiteX4" fmla="*/ 72153 w 117702"/>
                      <a:gd name="connsiteY4" fmla="*/ 473936 h 473936"/>
                      <a:gd name="connsiteX5" fmla="*/ 14431 w 117702"/>
                      <a:gd name="connsiteY5" fmla="*/ 473936 h 473936"/>
                      <a:gd name="connsiteX6" fmla="*/ 0 w 117702"/>
                      <a:gd name="connsiteY6" fmla="*/ 459505 h 473936"/>
                      <a:gd name="connsiteX7" fmla="*/ 0 w 117702"/>
                      <a:gd name="connsiteY7" fmla="*/ 63125 h 473936"/>
                      <a:gd name="connsiteX0" fmla="*/ 0 w 117702"/>
                      <a:gd name="connsiteY0" fmla="*/ 93806 h 472867"/>
                      <a:gd name="connsiteX1" fmla="*/ 116603 w 117702"/>
                      <a:gd name="connsiteY1" fmla="*/ 0 h 472867"/>
                      <a:gd name="connsiteX2" fmla="*/ 86584 w 117702"/>
                      <a:gd name="connsiteY2" fmla="*/ 62056 h 472867"/>
                      <a:gd name="connsiteX3" fmla="*/ 86584 w 117702"/>
                      <a:gd name="connsiteY3" fmla="*/ 458436 h 472867"/>
                      <a:gd name="connsiteX4" fmla="*/ 72153 w 117702"/>
                      <a:gd name="connsiteY4" fmla="*/ 472867 h 472867"/>
                      <a:gd name="connsiteX5" fmla="*/ 14431 w 117702"/>
                      <a:gd name="connsiteY5" fmla="*/ 472867 h 472867"/>
                      <a:gd name="connsiteX6" fmla="*/ 0 w 117702"/>
                      <a:gd name="connsiteY6" fmla="*/ 458436 h 472867"/>
                      <a:gd name="connsiteX7" fmla="*/ 0 w 117702"/>
                      <a:gd name="connsiteY7" fmla="*/ 93806 h 472867"/>
                      <a:gd name="connsiteX0" fmla="*/ 0 w 137045"/>
                      <a:gd name="connsiteY0" fmla="*/ 67917 h 472879"/>
                      <a:gd name="connsiteX1" fmla="*/ 133272 w 137045"/>
                      <a:gd name="connsiteY1" fmla="*/ 12 h 472879"/>
                      <a:gd name="connsiteX2" fmla="*/ 103253 w 137045"/>
                      <a:gd name="connsiteY2" fmla="*/ 62068 h 472879"/>
                      <a:gd name="connsiteX3" fmla="*/ 103253 w 137045"/>
                      <a:gd name="connsiteY3" fmla="*/ 458448 h 472879"/>
                      <a:gd name="connsiteX4" fmla="*/ 88822 w 137045"/>
                      <a:gd name="connsiteY4" fmla="*/ 472879 h 472879"/>
                      <a:gd name="connsiteX5" fmla="*/ 31100 w 137045"/>
                      <a:gd name="connsiteY5" fmla="*/ 472879 h 472879"/>
                      <a:gd name="connsiteX6" fmla="*/ 16669 w 137045"/>
                      <a:gd name="connsiteY6" fmla="*/ 458448 h 472879"/>
                      <a:gd name="connsiteX7" fmla="*/ 0 w 137045"/>
                      <a:gd name="connsiteY7" fmla="*/ 67917 h 47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045" h="472879">
                        <a:moveTo>
                          <a:pt x="0" y="67917"/>
                        </a:moveTo>
                        <a:cubicBezTo>
                          <a:pt x="19434" y="-8489"/>
                          <a:pt x="116063" y="987"/>
                          <a:pt x="133272" y="12"/>
                        </a:cubicBezTo>
                        <a:cubicBezTo>
                          <a:pt x="150481" y="-963"/>
                          <a:pt x="103253" y="54098"/>
                          <a:pt x="103253" y="62068"/>
                        </a:cubicBezTo>
                        <a:lnTo>
                          <a:pt x="103253" y="458448"/>
                        </a:lnTo>
                        <a:cubicBezTo>
                          <a:pt x="103253" y="466418"/>
                          <a:pt x="96792" y="472879"/>
                          <a:pt x="88822" y="472879"/>
                        </a:cubicBezTo>
                        <a:lnTo>
                          <a:pt x="31100" y="472879"/>
                        </a:lnTo>
                        <a:cubicBezTo>
                          <a:pt x="23130" y="472879"/>
                          <a:pt x="16669" y="466418"/>
                          <a:pt x="16669" y="458448"/>
                        </a:cubicBezTo>
                        <a:cubicBezTo>
                          <a:pt x="16669" y="336905"/>
                          <a:pt x="0" y="189460"/>
                          <a:pt x="0" y="67917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3401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  <p:sp>
                <p:nvSpPr>
                  <p:cNvPr id="155" name="Rektangel med rundade hörn 56"/>
                  <p:cNvSpPr/>
                  <p:nvPr/>
                </p:nvSpPr>
                <p:spPr bwMode="auto">
                  <a:xfrm flipH="1">
                    <a:off x="8077363" y="1763634"/>
                    <a:ext cx="132022" cy="521969"/>
                  </a:xfrm>
                  <a:custGeom>
                    <a:avLst/>
                    <a:gdLst>
                      <a:gd name="connsiteX0" fmla="*/ 0 w 86584"/>
                      <a:gd name="connsiteY0" fmla="*/ 14431 h 425242"/>
                      <a:gd name="connsiteX1" fmla="*/ 14431 w 86584"/>
                      <a:gd name="connsiteY1" fmla="*/ 0 h 425242"/>
                      <a:gd name="connsiteX2" fmla="*/ 72153 w 86584"/>
                      <a:gd name="connsiteY2" fmla="*/ 0 h 425242"/>
                      <a:gd name="connsiteX3" fmla="*/ 86584 w 86584"/>
                      <a:gd name="connsiteY3" fmla="*/ 14431 h 425242"/>
                      <a:gd name="connsiteX4" fmla="*/ 86584 w 86584"/>
                      <a:gd name="connsiteY4" fmla="*/ 410811 h 425242"/>
                      <a:gd name="connsiteX5" fmla="*/ 72153 w 86584"/>
                      <a:gd name="connsiteY5" fmla="*/ 425242 h 425242"/>
                      <a:gd name="connsiteX6" fmla="*/ 14431 w 86584"/>
                      <a:gd name="connsiteY6" fmla="*/ 425242 h 425242"/>
                      <a:gd name="connsiteX7" fmla="*/ 0 w 86584"/>
                      <a:gd name="connsiteY7" fmla="*/ 410811 h 425242"/>
                      <a:gd name="connsiteX8" fmla="*/ 0 w 86584"/>
                      <a:gd name="connsiteY8" fmla="*/ 14431 h 425242"/>
                      <a:gd name="connsiteX0" fmla="*/ 0 w 114613"/>
                      <a:gd name="connsiteY0" fmla="*/ 52531 h 463342"/>
                      <a:gd name="connsiteX1" fmla="*/ 14431 w 114613"/>
                      <a:gd name="connsiteY1" fmla="*/ 38100 h 463342"/>
                      <a:gd name="connsiteX2" fmla="*/ 113428 w 114613"/>
                      <a:gd name="connsiteY2" fmla="*/ 0 h 463342"/>
                      <a:gd name="connsiteX3" fmla="*/ 86584 w 114613"/>
                      <a:gd name="connsiteY3" fmla="*/ 52531 h 463342"/>
                      <a:gd name="connsiteX4" fmla="*/ 86584 w 114613"/>
                      <a:gd name="connsiteY4" fmla="*/ 448911 h 463342"/>
                      <a:gd name="connsiteX5" fmla="*/ 72153 w 114613"/>
                      <a:gd name="connsiteY5" fmla="*/ 463342 h 463342"/>
                      <a:gd name="connsiteX6" fmla="*/ 14431 w 114613"/>
                      <a:gd name="connsiteY6" fmla="*/ 463342 h 463342"/>
                      <a:gd name="connsiteX7" fmla="*/ 0 w 114613"/>
                      <a:gd name="connsiteY7" fmla="*/ 448911 h 463342"/>
                      <a:gd name="connsiteX8" fmla="*/ 0 w 114613"/>
                      <a:gd name="connsiteY8" fmla="*/ 52531 h 463342"/>
                      <a:gd name="connsiteX0" fmla="*/ 0 w 117702"/>
                      <a:gd name="connsiteY0" fmla="*/ 62056 h 472867"/>
                      <a:gd name="connsiteX1" fmla="*/ 14431 w 117702"/>
                      <a:gd name="connsiteY1" fmla="*/ 47625 h 472867"/>
                      <a:gd name="connsiteX2" fmla="*/ 116603 w 117702"/>
                      <a:gd name="connsiteY2" fmla="*/ 0 h 472867"/>
                      <a:gd name="connsiteX3" fmla="*/ 86584 w 117702"/>
                      <a:gd name="connsiteY3" fmla="*/ 62056 h 472867"/>
                      <a:gd name="connsiteX4" fmla="*/ 86584 w 117702"/>
                      <a:gd name="connsiteY4" fmla="*/ 458436 h 472867"/>
                      <a:gd name="connsiteX5" fmla="*/ 72153 w 117702"/>
                      <a:gd name="connsiteY5" fmla="*/ 472867 h 472867"/>
                      <a:gd name="connsiteX6" fmla="*/ 14431 w 117702"/>
                      <a:gd name="connsiteY6" fmla="*/ 472867 h 472867"/>
                      <a:gd name="connsiteX7" fmla="*/ 0 w 117702"/>
                      <a:gd name="connsiteY7" fmla="*/ 458436 h 472867"/>
                      <a:gd name="connsiteX8" fmla="*/ 0 w 117702"/>
                      <a:gd name="connsiteY8" fmla="*/ 62056 h 472867"/>
                      <a:gd name="connsiteX0" fmla="*/ 0 w 117702"/>
                      <a:gd name="connsiteY0" fmla="*/ 63125 h 473936"/>
                      <a:gd name="connsiteX1" fmla="*/ 116603 w 117702"/>
                      <a:gd name="connsiteY1" fmla="*/ 1069 h 473936"/>
                      <a:gd name="connsiteX2" fmla="*/ 86584 w 117702"/>
                      <a:gd name="connsiteY2" fmla="*/ 63125 h 473936"/>
                      <a:gd name="connsiteX3" fmla="*/ 86584 w 117702"/>
                      <a:gd name="connsiteY3" fmla="*/ 459505 h 473936"/>
                      <a:gd name="connsiteX4" fmla="*/ 72153 w 117702"/>
                      <a:gd name="connsiteY4" fmla="*/ 473936 h 473936"/>
                      <a:gd name="connsiteX5" fmla="*/ 14431 w 117702"/>
                      <a:gd name="connsiteY5" fmla="*/ 473936 h 473936"/>
                      <a:gd name="connsiteX6" fmla="*/ 0 w 117702"/>
                      <a:gd name="connsiteY6" fmla="*/ 459505 h 473936"/>
                      <a:gd name="connsiteX7" fmla="*/ 0 w 117702"/>
                      <a:gd name="connsiteY7" fmla="*/ 63125 h 473936"/>
                      <a:gd name="connsiteX0" fmla="*/ 0 w 117702"/>
                      <a:gd name="connsiteY0" fmla="*/ 93806 h 472867"/>
                      <a:gd name="connsiteX1" fmla="*/ 116603 w 117702"/>
                      <a:gd name="connsiteY1" fmla="*/ 0 h 472867"/>
                      <a:gd name="connsiteX2" fmla="*/ 86584 w 117702"/>
                      <a:gd name="connsiteY2" fmla="*/ 62056 h 472867"/>
                      <a:gd name="connsiteX3" fmla="*/ 86584 w 117702"/>
                      <a:gd name="connsiteY3" fmla="*/ 458436 h 472867"/>
                      <a:gd name="connsiteX4" fmla="*/ 72153 w 117702"/>
                      <a:gd name="connsiteY4" fmla="*/ 472867 h 472867"/>
                      <a:gd name="connsiteX5" fmla="*/ 14431 w 117702"/>
                      <a:gd name="connsiteY5" fmla="*/ 472867 h 472867"/>
                      <a:gd name="connsiteX6" fmla="*/ 0 w 117702"/>
                      <a:gd name="connsiteY6" fmla="*/ 458436 h 472867"/>
                      <a:gd name="connsiteX7" fmla="*/ 0 w 117702"/>
                      <a:gd name="connsiteY7" fmla="*/ 93806 h 472867"/>
                      <a:gd name="connsiteX0" fmla="*/ 0 w 132022"/>
                      <a:gd name="connsiteY0" fmla="*/ 66008 h 473130"/>
                      <a:gd name="connsiteX1" fmla="*/ 128509 w 132022"/>
                      <a:gd name="connsiteY1" fmla="*/ 263 h 473130"/>
                      <a:gd name="connsiteX2" fmla="*/ 98490 w 132022"/>
                      <a:gd name="connsiteY2" fmla="*/ 62319 h 473130"/>
                      <a:gd name="connsiteX3" fmla="*/ 98490 w 132022"/>
                      <a:gd name="connsiteY3" fmla="*/ 458699 h 473130"/>
                      <a:gd name="connsiteX4" fmla="*/ 84059 w 132022"/>
                      <a:gd name="connsiteY4" fmla="*/ 473130 h 473130"/>
                      <a:gd name="connsiteX5" fmla="*/ 26337 w 132022"/>
                      <a:gd name="connsiteY5" fmla="*/ 473130 h 473130"/>
                      <a:gd name="connsiteX6" fmla="*/ 11906 w 132022"/>
                      <a:gd name="connsiteY6" fmla="*/ 458699 h 473130"/>
                      <a:gd name="connsiteX7" fmla="*/ 0 w 132022"/>
                      <a:gd name="connsiteY7" fmla="*/ 66008 h 47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22" h="473130">
                        <a:moveTo>
                          <a:pt x="0" y="66008"/>
                        </a:moveTo>
                        <a:cubicBezTo>
                          <a:pt x="19434" y="-10398"/>
                          <a:pt x="112094" y="878"/>
                          <a:pt x="128509" y="263"/>
                        </a:cubicBezTo>
                        <a:cubicBezTo>
                          <a:pt x="144924" y="-352"/>
                          <a:pt x="98490" y="54349"/>
                          <a:pt x="98490" y="62319"/>
                        </a:cubicBezTo>
                        <a:lnTo>
                          <a:pt x="98490" y="458699"/>
                        </a:lnTo>
                        <a:cubicBezTo>
                          <a:pt x="98490" y="466669"/>
                          <a:pt x="92029" y="473130"/>
                          <a:pt x="84059" y="473130"/>
                        </a:cubicBezTo>
                        <a:lnTo>
                          <a:pt x="26337" y="473130"/>
                        </a:lnTo>
                        <a:cubicBezTo>
                          <a:pt x="18367" y="473130"/>
                          <a:pt x="11906" y="466669"/>
                          <a:pt x="11906" y="458699"/>
                        </a:cubicBezTo>
                        <a:cubicBezTo>
                          <a:pt x="11906" y="337156"/>
                          <a:pt x="0" y="187551"/>
                          <a:pt x="0" y="66008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3401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" charset="0"/>
                    </a:endParaRPr>
                  </a:p>
                </p:txBody>
              </p:sp>
            </p:grpSp>
            <p:sp>
              <p:nvSpPr>
                <p:cNvPr id="151" name="Ellips 150"/>
                <p:cNvSpPr/>
                <p:nvPr/>
              </p:nvSpPr>
              <p:spPr bwMode="auto">
                <a:xfrm>
                  <a:off x="7704624" y="2229913"/>
                  <a:ext cx="234520" cy="325471"/>
                </a:xfrm>
                <a:prstGeom prst="ellipse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3401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</a:endParaRPr>
                </a:p>
              </p:txBody>
            </p:sp>
          </p:grpSp>
          <p:cxnSp>
            <p:nvCxnSpPr>
              <p:cNvPr id="149" name="Rak 184"/>
              <p:cNvCxnSpPr>
                <a:stCxn id="153" idx="2"/>
              </p:cNvCxnSpPr>
              <p:nvPr/>
            </p:nvCxnSpPr>
            <p:spPr bwMode="auto">
              <a:xfrm>
                <a:off x="7711780" y="2435040"/>
                <a:ext cx="1174" cy="560258"/>
              </a:xfrm>
              <a:prstGeom prst="line">
                <a:avLst/>
              </a:prstGeom>
              <a:solidFill>
                <a:srgbClr val="5B9BD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5" name="Grupp 144"/>
            <p:cNvGrpSpPr/>
            <p:nvPr/>
          </p:nvGrpSpPr>
          <p:grpSpPr>
            <a:xfrm>
              <a:off x="338138" y="5346036"/>
              <a:ext cx="320286" cy="237630"/>
              <a:chOff x="325578" y="5346036"/>
              <a:chExt cx="332846" cy="237630"/>
            </a:xfrm>
          </p:grpSpPr>
          <p:sp>
            <p:nvSpPr>
              <p:cNvPr id="146" name="Frihandsfigur 145"/>
              <p:cNvSpPr/>
              <p:nvPr/>
            </p:nvSpPr>
            <p:spPr bwMode="auto">
              <a:xfrm>
                <a:off x="325578" y="5525146"/>
                <a:ext cx="332846" cy="58520"/>
              </a:xfrm>
              <a:custGeom>
                <a:avLst/>
                <a:gdLst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  <a:gd name="connsiteX0" fmla="*/ 0 w 228600"/>
                  <a:gd name="connsiteY0" fmla="*/ 0 h 66080"/>
                  <a:gd name="connsiteX1" fmla="*/ 109811 w 228600"/>
                  <a:gd name="connsiteY1" fmla="*/ 66080 h 66080"/>
                  <a:gd name="connsiteX2" fmla="*/ 228600 w 228600"/>
                  <a:gd name="connsiteY2" fmla="*/ 0 h 66080"/>
                  <a:gd name="connsiteX3" fmla="*/ 0 w 228600"/>
                  <a:gd name="connsiteY3" fmla="*/ 0 h 6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66080">
                    <a:moveTo>
                      <a:pt x="0" y="0"/>
                    </a:moveTo>
                    <a:cubicBezTo>
                      <a:pt x="22390" y="36909"/>
                      <a:pt x="15655" y="56555"/>
                      <a:pt x="109811" y="66080"/>
                    </a:cubicBezTo>
                    <a:cubicBezTo>
                      <a:pt x="214586" y="61318"/>
                      <a:pt x="206210" y="54770"/>
                      <a:pt x="228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340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</a:endParaRPr>
              </a:p>
            </p:txBody>
          </p:sp>
          <p:sp>
            <p:nvSpPr>
              <p:cNvPr id="147" name="Frihandsfigur 146"/>
              <p:cNvSpPr/>
              <p:nvPr/>
            </p:nvSpPr>
            <p:spPr bwMode="auto">
              <a:xfrm flipV="1">
                <a:off x="325578" y="5346036"/>
                <a:ext cx="332846" cy="179109"/>
              </a:xfrm>
              <a:custGeom>
                <a:avLst/>
                <a:gdLst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8600"/>
                  <a:gd name="connsiteY0" fmla="*/ 0 h 57150"/>
                  <a:gd name="connsiteX1" fmla="*/ 114300 w 228600"/>
                  <a:gd name="connsiteY1" fmla="*/ 57150 h 57150"/>
                  <a:gd name="connsiteX2" fmla="*/ 228600 w 228600"/>
                  <a:gd name="connsiteY2" fmla="*/ 0 h 57150"/>
                  <a:gd name="connsiteX3" fmla="*/ 0 w 228600"/>
                  <a:gd name="connsiteY3" fmla="*/ 0 h 57150"/>
                  <a:gd name="connsiteX0" fmla="*/ 0 w 229205"/>
                  <a:gd name="connsiteY0" fmla="*/ 0 h 57150"/>
                  <a:gd name="connsiteX1" fmla="*/ 114300 w 229205"/>
                  <a:gd name="connsiteY1" fmla="*/ 57150 h 57150"/>
                  <a:gd name="connsiteX2" fmla="*/ 228600 w 229205"/>
                  <a:gd name="connsiteY2" fmla="*/ 0 h 57150"/>
                  <a:gd name="connsiteX3" fmla="*/ 0 w 229205"/>
                  <a:gd name="connsiteY3" fmla="*/ 0 h 57150"/>
                  <a:gd name="connsiteX0" fmla="*/ 791 w 229996"/>
                  <a:gd name="connsiteY0" fmla="*/ 0 h 57150"/>
                  <a:gd name="connsiteX1" fmla="*/ 115091 w 229996"/>
                  <a:gd name="connsiteY1" fmla="*/ 57150 h 57150"/>
                  <a:gd name="connsiteX2" fmla="*/ 229391 w 229996"/>
                  <a:gd name="connsiteY2" fmla="*/ 0 h 57150"/>
                  <a:gd name="connsiteX3" fmla="*/ 791 w 229996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996" h="57150">
                    <a:moveTo>
                      <a:pt x="791" y="0"/>
                    </a:moveTo>
                    <a:cubicBezTo>
                      <a:pt x="2619" y="24190"/>
                      <a:pt x="-23022" y="49338"/>
                      <a:pt x="115091" y="57150"/>
                    </a:cubicBezTo>
                    <a:cubicBezTo>
                      <a:pt x="257966" y="52388"/>
                      <a:pt x="225430" y="21620"/>
                      <a:pt x="229391" y="0"/>
                    </a:cubicBezTo>
                    <a:lnTo>
                      <a:pt x="791" y="0"/>
                    </a:ln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340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</a:endParaRPr>
              </a:p>
            </p:txBody>
          </p:sp>
        </p:grpSp>
      </p:grpSp>
      <p:sp>
        <p:nvSpPr>
          <p:cNvPr id="156" name="textruta 155"/>
          <p:cNvSpPr txBox="1"/>
          <p:nvPr/>
        </p:nvSpPr>
        <p:spPr>
          <a:xfrm>
            <a:off x="1705895" y="3883412"/>
            <a:ext cx="3058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</a:rPr>
              <a:t>Försvarsmakten Anställd personal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</a:rPr>
              <a:t>Inhyrd personal till Försvarsmakten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</a:rPr>
              <a:t>Leverantör till FMV eller Försvarsmakten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Annan myndighet</a:t>
            </a:r>
          </a:p>
        </p:txBody>
      </p:sp>
      <p:sp>
        <p:nvSpPr>
          <p:cNvPr id="157" name="Ellips 156">
            <a:extLst>
              <a:ext uri="{FF2B5EF4-FFF2-40B4-BE49-F238E27FC236}">
                <a16:creationId xmlns:a16="http://schemas.microsoft.com/office/drawing/2014/main" id="{48A38533-A1DF-402A-8BFD-8F852A27987C}"/>
              </a:ext>
            </a:extLst>
          </p:cNvPr>
          <p:cNvSpPr/>
          <p:nvPr/>
        </p:nvSpPr>
        <p:spPr>
          <a:xfrm>
            <a:off x="6927927" y="3789346"/>
            <a:ext cx="328946" cy="32894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8" name="Ellips 157">
            <a:extLst>
              <a:ext uri="{FF2B5EF4-FFF2-40B4-BE49-F238E27FC236}">
                <a16:creationId xmlns:a16="http://schemas.microsoft.com/office/drawing/2014/main" id="{78C12FF8-9420-4111-9D54-E6777287DF4C}"/>
              </a:ext>
            </a:extLst>
          </p:cNvPr>
          <p:cNvSpPr/>
          <p:nvPr/>
        </p:nvSpPr>
        <p:spPr>
          <a:xfrm>
            <a:off x="8869784" y="4259826"/>
            <a:ext cx="328946" cy="32894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9" name="Ellips 158">
            <a:extLst>
              <a:ext uri="{FF2B5EF4-FFF2-40B4-BE49-F238E27FC236}">
                <a16:creationId xmlns:a16="http://schemas.microsoft.com/office/drawing/2014/main" id="{78C12FF8-9420-4111-9D54-E6777287DF4C}"/>
              </a:ext>
            </a:extLst>
          </p:cNvPr>
          <p:cNvSpPr/>
          <p:nvPr/>
        </p:nvSpPr>
        <p:spPr>
          <a:xfrm>
            <a:off x="9904171" y="4250114"/>
            <a:ext cx="328946" cy="32894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0" name="Frihandsfigur 159"/>
          <p:cNvSpPr/>
          <p:nvPr/>
        </p:nvSpPr>
        <p:spPr>
          <a:xfrm flipV="1">
            <a:off x="7574480" y="1917538"/>
            <a:ext cx="3445163" cy="1217078"/>
          </a:xfrm>
          <a:custGeom>
            <a:avLst/>
            <a:gdLst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2410691 w 3260436"/>
              <a:gd name="connsiteY2" fmla="*/ 36946 h 600364"/>
              <a:gd name="connsiteX3" fmla="*/ 3260436 w 3260436"/>
              <a:gd name="connsiteY3" fmla="*/ 0 h 600364"/>
              <a:gd name="connsiteX4" fmla="*/ 3260436 w 3260436"/>
              <a:gd name="connsiteY4" fmla="*/ 0 h 600364"/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3260436 w 3260436"/>
              <a:gd name="connsiteY2" fmla="*/ 0 h 600364"/>
              <a:gd name="connsiteX3" fmla="*/ 3260436 w 3260436"/>
              <a:gd name="connsiteY3" fmla="*/ 0 h 600364"/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3260436 w 3260436"/>
              <a:gd name="connsiteY2" fmla="*/ 0 h 600364"/>
              <a:gd name="connsiteX3" fmla="*/ 3260436 w 3260436"/>
              <a:gd name="connsiteY3" fmla="*/ 0 h 600364"/>
              <a:gd name="connsiteX0" fmla="*/ 0 w 3260436"/>
              <a:gd name="connsiteY0" fmla="*/ 600364 h 600364"/>
              <a:gd name="connsiteX1" fmla="*/ 1440873 w 3260436"/>
              <a:gd name="connsiteY1" fmla="*/ 0 h 600364"/>
              <a:gd name="connsiteX2" fmla="*/ 3260436 w 3260436"/>
              <a:gd name="connsiteY2" fmla="*/ 0 h 600364"/>
              <a:gd name="connsiteX3" fmla="*/ 3260436 w 3260436"/>
              <a:gd name="connsiteY3" fmla="*/ 0 h 600364"/>
              <a:gd name="connsiteX0" fmla="*/ 0 w 3402620"/>
              <a:gd name="connsiteY0" fmla="*/ 1136073 h 1136073"/>
              <a:gd name="connsiteX1" fmla="*/ 1440873 w 3402620"/>
              <a:gd name="connsiteY1" fmla="*/ 535709 h 1136073"/>
              <a:gd name="connsiteX2" fmla="*/ 3260436 w 3402620"/>
              <a:gd name="connsiteY2" fmla="*/ 535709 h 1136073"/>
              <a:gd name="connsiteX3" fmla="*/ 3288145 w 3402620"/>
              <a:gd name="connsiteY3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2623127 w 3288145"/>
              <a:gd name="connsiteY2" fmla="*/ 683491 h 1136073"/>
              <a:gd name="connsiteX3" fmla="*/ 3288145 w 3288145"/>
              <a:gd name="connsiteY3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3288145 w 3288145"/>
              <a:gd name="connsiteY2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3288145 w 3288145"/>
              <a:gd name="connsiteY2" fmla="*/ 0 h 1136073"/>
              <a:gd name="connsiteX0" fmla="*/ 0 w 3288145"/>
              <a:gd name="connsiteY0" fmla="*/ 1136073 h 1136073"/>
              <a:gd name="connsiteX1" fmla="*/ 1440873 w 3288145"/>
              <a:gd name="connsiteY1" fmla="*/ 535709 h 1136073"/>
              <a:gd name="connsiteX2" fmla="*/ 3288145 w 3288145"/>
              <a:gd name="connsiteY2" fmla="*/ 0 h 1136073"/>
              <a:gd name="connsiteX0" fmla="*/ 0 w 3445163"/>
              <a:gd name="connsiteY0" fmla="*/ 1804502 h 1804502"/>
              <a:gd name="connsiteX1" fmla="*/ 1440873 w 3445163"/>
              <a:gd name="connsiteY1" fmla="*/ 1204138 h 1804502"/>
              <a:gd name="connsiteX2" fmla="*/ 3445163 w 3445163"/>
              <a:gd name="connsiteY2" fmla="*/ 0 h 1804502"/>
              <a:gd name="connsiteX0" fmla="*/ 0 w 3445163"/>
              <a:gd name="connsiteY0" fmla="*/ 1804502 h 1804502"/>
              <a:gd name="connsiteX1" fmla="*/ 1440873 w 3445163"/>
              <a:gd name="connsiteY1" fmla="*/ 1204138 h 1804502"/>
              <a:gd name="connsiteX2" fmla="*/ 3445163 w 3445163"/>
              <a:gd name="connsiteY2" fmla="*/ 0 h 1804502"/>
              <a:gd name="connsiteX0" fmla="*/ 0 w 3445163"/>
              <a:gd name="connsiteY0" fmla="*/ 1804502 h 1810273"/>
              <a:gd name="connsiteX1" fmla="*/ 1440873 w 3445163"/>
              <a:gd name="connsiteY1" fmla="*/ 1204138 h 1810273"/>
              <a:gd name="connsiteX2" fmla="*/ 3445163 w 3445163"/>
              <a:gd name="connsiteY2" fmla="*/ 0 h 18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5163" h="1810273">
                <a:moveTo>
                  <a:pt x="0" y="1804502"/>
                </a:moveTo>
                <a:cubicBezTo>
                  <a:pt x="822037" y="1877830"/>
                  <a:pt x="720437" y="1228767"/>
                  <a:pt x="1440873" y="1204138"/>
                </a:cubicBezTo>
                <a:cubicBezTo>
                  <a:pt x="2238279" y="1199520"/>
                  <a:pt x="3245042" y="1164435"/>
                  <a:pt x="3445163" y="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Ellips 160"/>
          <p:cNvSpPr/>
          <p:nvPr/>
        </p:nvSpPr>
        <p:spPr>
          <a:xfrm>
            <a:off x="10834782" y="2842826"/>
            <a:ext cx="1080000" cy="1080000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6000" r="-6000" b="-4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Ellips 161">
            <a:extLst>
              <a:ext uri="{FF2B5EF4-FFF2-40B4-BE49-F238E27FC236}">
                <a16:creationId xmlns:a16="http://schemas.microsoft.com/office/drawing/2014/main" id="{78C12FF8-9420-4111-9D54-E6777287DF4C}"/>
              </a:ext>
            </a:extLst>
          </p:cNvPr>
          <p:cNvSpPr/>
          <p:nvPr/>
        </p:nvSpPr>
        <p:spPr>
          <a:xfrm>
            <a:off x="10666582" y="3669101"/>
            <a:ext cx="328946" cy="32894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9673151" y="4617802"/>
            <a:ext cx="79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Verifierad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ROLLER</a:t>
            </a:r>
          </a:p>
        </p:txBody>
      </p:sp>
      <p:sp>
        <p:nvSpPr>
          <p:cNvPr id="164" name="textruta 163"/>
          <p:cNvSpPr txBox="1"/>
          <p:nvPr/>
        </p:nvSpPr>
        <p:spPr>
          <a:xfrm>
            <a:off x="10526715" y="3988671"/>
            <a:ext cx="737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Ansluten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Rätt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åtkomst</a:t>
            </a:r>
          </a:p>
        </p:txBody>
      </p:sp>
      <p:sp>
        <p:nvSpPr>
          <p:cNvPr id="165" name="Rektangel 164"/>
          <p:cNvSpPr/>
          <p:nvPr/>
        </p:nvSpPr>
        <p:spPr>
          <a:xfrm>
            <a:off x="4720721" y="3532053"/>
            <a:ext cx="1059923" cy="857928"/>
          </a:xfrm>
          <a:prstGeom prst="rect">
            <a:avLst/>
          </a:prstGeom>
          <a:noFill/>
          <a:ln w="57150" cap="flat" cmpd="sng" algn="ctr">
            <a:solidFill>
              <a:srgbClr val="5B9BD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ktangel 165"/>
          <p:cNvSpPr/>
          <p:nvPr/>
        </p:nvSpPr>
        <p:spPr>
          <a:xfrm>
            <a:off x="4865857" y="3396570"/>
            <a:ext cx="826958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ZTYX STS</a:t>
            </a:r>
          </a:p>
        </p:txBody>
      </p:sp>
      <p:sp>
        <p:nvSpPr>
          <p:cNvPr id="167" name="Rektangel 166"/>
          <p:cNvSpPr/>
          <p:nvPr/>
        </p:nvSpPr>
        <p:spPr>
          <a:xfrm>
            <a:off x="4756143" y="4601748"/>
            <a:ext cx="98732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Industrinät</a:t>
            </a:r>
          </a:p>
        </p:txBody>
      </p:sp>
    </p:spTree>
    <p:extLst>
      <p:ext uri="{BB962C8B-B14F-4D97-AF65-F5344CB8AC3E}">
        <p14:creationId xmlns:p14="http://schemas.microsoft.com/office/powerpoint/2010/main" val="23323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ktangel 120">
            <a:extLst>
              <a:ext uri="{FF2B5EF4-FFF2-40B4-BE49-F238E27FC236}">
                <a16:creationId xmlns:a16="http://schemas.microsoft.com/office/drawing/2014/main" id="{41C810FD-4E9E-46EC-B2D4-7B4F58588C2B}"/>
              </a:ext>
            </a:extLst>
          </p:cNvPr>
          <p:cNvSpPr/>
          <p:nvPr/>
        </p:nvSpPr>
        <p:spPr>
          <a:xfrm>
            <a:off x="3658150" y="4746146"/>
            <a:ext cx="768096" cy="136693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Rektangel 246">
            <a:extLst>
              <a:ext uri="{FF2B5EF4-FFF2-40B4-BE49-F238E27FC236}">
                <a16:creationId xmlns:a16="http://schemas.microsoft.com/office/drawing/2014/main" id="{41C810FD-4E9E-46EC-B2D4-7B4F58588C2B}"/>
              </a:ext>
            </a:extLst>
          </p:cNvPr>
          <p:cNvSpPr/>
          <p:nvPr/>
        </p:nvSpPr>
        <p:spPr>
          <a:xfrm>
            <a:off x="3658150" y="1646046"/>
            <a:ext cx="764190" cy="290850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E2922339-DC3D-4277-91FA-0BD5FD487916}"/>
              </a:ext>
            </a:extLst>
          </p:cNvPr>
          <p:cNvSpPr/>
          <p:nvPr/>
        </p:nvSpPr>
        <p:spPr>
          <a:xfrm>
            <a:off x="2222122" y="1625462"/>
            <a:ext cx="1325414" cy="292909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2BFB0F3B-E755-46E2-A0E2-8E7CD18E1DFF}"/>
              </a:ext>
            </a:extLst>
          </p:cNvPr>
          <p:cNvSpPr/>
          <p:nvPr/>
        </p:nvSpPr>
        <p:spPr>
          <a:xfrm>
            <a:off x="2222122" y="4732970"/>
            <a:ext cx="1335427" cy="138010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ihandsfigur: Form 178">
            <a:extLst>
              <a:ext uri="{FF2B5EF4-FFF2-40B4-BE49-F238E27FC236}">
                <a16:creationId xmlns:a16="http://schemas.microsoft.com/office/drawing/2014/main" id="{B5C8D8E8-0231-4EA3-83A4-0CA54E5EF9A8}"/>
              </a:ext>
            </a:extLst>
          </p:cNvPr>
          <p:cNvSpPr/>
          <p:nvPr/>
        </p:nvSpPr>
        <p:spPr>
          <a:xfrm>
            <a:off x="6060195" y="699373"/>
            <a:ext cx="3919837" cy="5647179"/>
          </a:xfrm>
          <a:custGeom>
            <a:avLst/>
            <a:gdLst>
              <a:gd name="connsiteX0" fmla="*/ 0 w 3919837"/>
              <a:gd name="connsiteY0" fmla="*/ 0 h 5647179"/>
              <a:gd name="connsiteX1" fmla="*/ 3919837 w 3919837"/>
              <a:gd name="connsiteY1" fmla="*/ 0 h 5647179"/>
              <a:gd name="connsiteX2" fmla="*/ 3919837 w 3919837"/>
              <a:gd name="connsiteY2" fmla="*/ 4184187 h 5647179"/>
              <a:gd name="connsiteX3" fmla="*/ 3910895 w 3919837"/>
              <a:gd name="connsiteY3" fmla="*/ 4184639 h 5647179"/>
              <a:gd name="connsiteX4" fmla="*/ 3111940 w 3919837"/>
              <a:gd name="connsiteY4" fmla="*/ 5069991 h 5647179"/>
              <a:gd name="connsiteX5" fmla="*/ 3263929 w 3919837"/>
              <a:gd name="connsiteY5" fmla="*/ 5567569 h 5647179"/>
              <a:gd name="connsiteX6" fmla="*/ 3329613 w 3919837"/>
              <a:gd name="connsiteY6" fmla="*/ 5647179 h 5647179"/>
              <a:gd name="connsiteX7" fmla="*/ 0 w 3919837"/>
              <a:gd name="connsiteY7" fmla="*/ 5647179 h 564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9837" h="5647179">
                <a:moveTo>
                  <a:pt x="0" y="0"/>
                </a:moveTo>
                <a:lnTo>
                  <a:pt x="3919837" y="0"/>
                </a:lnTo>
                <a:lnTo>
                  <a:pt x="3919837" y="4184187"/>
                </a:lnTo>
                <a:lnTo>
                  <a:pt x="3910895" y="4184639"/>
                </a:lnTo>
                <a:cubicBezTo>
                  <a:pt x="3462134" y="4230213"/>
                  <a:pt x="3111940" y="4609206"/>
                  <a:pt x="3111940" y="5069991"/>
                </a:cubicBezTo>
                <a:cubicBezTo>
                  <a:pt x="3111940" y="5254305"/>
                  <a:pt x="3167971" y="5425533"/>
                  <a:pt x="3263929" y="5567569"/>
                </a:cubicBezTo>
                <a:lnTo>
                  <a:pt x="3329613" y="5647179"/>
                </a:lnTo>
                <a:lnTo>
                  <a:pt x="0" y="5647179"/>
                </a:ln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247901" y="2809722"/>
            <a:ext cx="1862424" cy="3342580"/>
            <a:chOff x="247900" y="2809722"/>
            <a:chExt cx="2706681" cy="3342580"/>
          </a:xfrm>
        </p:grpSpPr>
        <p:cxnSp>
          <p:nvCxnSpPr>
            <p:cNvPr id="15" name="Rak koppling 14"/>
            <p:cNvCxnSpPr/>
            <p:nvPr/>
          </p:nvCxnSpPr>
          <p:spPr>
            <a:xfrm flipV="1">
              <a:off x="274208" y="3851453"/>
              <a:ext cx="2680373" cy="20688"/>
            </a:xfrm>
            <a:prstGeom prst="line">
              <a:avLst/>
            </a:prstGeom>
            <a:ln w="19050">
              <a:solidFill>
                <a:srgbClr val="23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Rak koppling 177"/>
            <p:cNvCxnSpPr/>
            <p:nvPr/>
          </p:nvCxnSpPr>
          <p:spPr>
            <a:xfrm flipV="1">
              <a:off x="274208" y="2809722"/>
              <a:ext cx="2680373" cy="20688"/>
            </a:xfrm>
            <a:prstGeom prst="line">
              <a:avLst/>
            </a:prstGeom>
            <a:ln w="19050">
              <a:solidFill>
                <a:srgbClr val="23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ak koppling 180"/>
            <p:cNvCxnSpPr/>
            <p:nvPr/>
          </p:nvCxnSpPr>
          <p:spPr>
            <a:xfrm flipV="1">
              <a:off x="247900" y="4676805"/>
              <a:ext cx="2680373" cy="20688"/>
            </a:xfrm>
            <a:prstGeom prst="line">
              <a:avLst/>
            </a:prstGeom>
            <a:ln w="19050">
              <a:solidFill>
                <a:srgbClr val="23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Rak koppling 191"/>
            <p:cNvCxnSpPr/>
            <p:nvPr/>
          </p:nvCxnSpPr>
          <p:spPr>
            <a:xfrm flipV="1">
              <a:off x="274208" y="6131614"/>
              <a:ext cx="2680373" cy="20688"/>
            </a:xfrm>
            <a:prstGeom prst="line">
              <a:avLst/>
            </a:prstGeom>
            <a:ln w="19050">
              <a:solidFill>
                <a:srgbClr val="23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Rektangel 165">
            <a:extLst>
              <a:ext uri="{FF2B5EF4-FFF2-40B4-BE49-F238E27FC236}">
                <a16:creationId xmlns:a16="http://schemas.microsoft.com/office/drawing/2014/main" id="{0EC5520C-04ED-420E-9E3E-FE65CBC1CCB5}"/>
              </a:ext>
            </a:extLst>
          </p:cNvPr>
          <p:cNvSpPr/>
          <p:nvPr/>
        </p:nvSpPr>
        <p:spPr>
          <a:xfrm>
            <a:off x="212224" y="699373"/>
            <a:ext cx="4329706" cy="5647179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ögerpil 4"/>
          <p:cNvSpPr/>
          <p:nvPr/>
        </p:nvSpPr>
        <p:spPr>
          <a:xfrm>
            <a:off x="7114824" y="3699068"/>
            <a:ext cx="2406394" cy="362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Ellips 99"/>
          <p:cNvSpPr/>
          <p:nvPr/>
        </p:nvSpPr>
        <p:spPr>
          <a:xfrm>
            <a:off x="9352498" y="5067028"/>
            <a:ext cx="1439356" cy="143935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6000" r="-6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textruta 164">
            <a:extLst>
              <a:ext uri="{FF2B5EF4-FFF2-40B4-BE49-F238E27FC236}">
                <a16:creationId xmlns:a16="http://schemas.microsoft.com/office/drawing/2014/main" id="{49A28266-2453-4FCD-B9FF-87F264962A77}"/>
              </a:ext>
            </a:extLst>
          </p:cNvPr>
          <p:cNvSpPr txBox="1"/>
          <p:nvPr/>
        </p:nvSpPr>
        <p:spPr>
          <a:xfrm>
            <a:off x="6146626" y="555985"/>
            <a:ext cx="11512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Tilldelning</a:t>
            </a:r>
          </a:p>
        </p:txBody>
      </p:sp>
      <p:sp>
        <p:nvSpPr>
          <p:cNvPr id="167" name="textruta 166">
            <a:extLst>
              <a:ext uri="{FF2B5EF4-FFF2-40B4-BE49-F238E27FC236}">
                <a16:creationId xmlns:a16="http://schemas.microsoft.com/office/drawing/2014/main" id="{CD1DD1F3-B780-4F8C-B238-1B8EB7E94BC9}"/>
              </a:ext>
            </a:extLst>
          </p:cNvPr>
          <p:cNvSpPr txBox="1"/>
          <p:nvPr/>
        </p:nvSpPr>
        <p:spPr>
          <a:xfrm>
            <a:off x="314412" y="514707"/>
            <a:ext cx="9565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</a:t>
            </a:r>
          </a:p>
        </p:txBody>
      </p:sp>
      <p:pic>
        <p:nvPicPr>
          <p:cNvPr id="124" name="Bildobjekt 123">
            <a:extLst>
              <a:ext uri="{FF2B5EF4-FFF2-40B4-BE49-F238E27FC236}">
                <a16:creationId xmlns:a16="http://schemas.microsoft.com/office/drawing/2014/main" id="{DE57D383-8528-4D02-8F54-47EDD6B1C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36" y="3010378"/>
            <a:ext cx="320568" cy="597336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3" name="Rektangel 152">
            <a:extLst>
              <a:ext uri="{FF2B5EF4-FFF2-40B4-BE49-F238E27FC236}">
                <a16:creationId xmlns:a16="http://schemas.microsoft.com/office/drawing/2014/main" id="{035C7026-E3DA-4D1B-B49F-E35475ED5639}"/>
              </a:ext>
            </a:extLst>
          </p:cNvPr>
          <p:cNvSpPr/>
          <p:nvPr/>
        </p:nvSpPr>
        <p:spPr>
          <a:xfrm rot="19238611">
            <a:off x="387935" y="1230574"/>
            <a:ext cx="712850" cy="3170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41C810FD-4E9E-46EC-B2D4-7B4F58588C2B}"/>
              </a:ext>
            </a:extLst>
          </p:cNvPr>
          <p:cNvSpPr/>
          <p:nvPr/>
        </p:nvSpPr>
        <p:spPr>
          <a:xfrm>
            <a:off x="4716161" y="699373"/>
            <a:ext cx="1194187" cy="5647179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ruta 167">
            <a:extLst>
              <a:ext uri="{FF2B5EF4-FFF2-40B4-BE49-F238E27FC236}">
                <a16:creationId xmlns:a16="http://schemas.microsoft.com/office/drawing/2014/main" id="{CD1DD1F3-B780-4F8C-B238-1B8EB7E94BC9}"/>
              </a:ext>
            </a:extLst>
          </p:cNvPr>
          <p:cNvSpPr txBox="1"/>
          <p:nvPr/>
        </p:nvSpPr>
        <p:spPr>
          <a:xfrm>
            <a:off x="4676692" y="489715"/>
            <a:ext cx="9565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Mottag</a:t>
            </a:r>
          </a:p>
        </p:txBody>
      </p:sp>
      <p:pic>
        <p:nvPicPr>
          <p:cNvPr id="172" name="Bildobjekt 171">
            <a:extLst>
              <a:ext uri="{FF2B5EF4-FFF2-40B4-BE49-F238E27FC236}">
                <a16:creationId xmlns:a16="http://schemas.microsoft.com/office/drawing/2014/main" id="{D43AD86A-5EE4-4BE3-9196-945FA4910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41" y="1852809"/>
            <a:ext cx="322352" cy="537124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1" name="Bildobjekt 170">
            <a:extLst>
              <a:ext uri="{FF2B5EF4-FFF2-40B4-BE49-F238E27FC236}">
                <a16:creationId xmlns:a16="http://schemas.microsoft.com/office/drawing/2014/main" id="{7D8B052A-65D4-484C-931B-A2929E99E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0" y="2048739"/>
            <a:ext cx="244890" cy="51189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657361" y="2626538"/>
            <a:ext cx="692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SFAP</a:t>
            </a:r>
          </a:p>
        </p:txBody>
      </p:sp>
      <p:sp>
        <p:nvSpPr>
          <p:cNvPr id="176" name="textruta 175"/>
          <p:cNvSpPr txBox="1"/>
          <p:nvPr/>
        </p:nvSpPr>
        <p:spPr>
          <a:xfrm>
            <a:off x="683811" y="3665318"/>
            <a:ext cx="1205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Industrinät</a:t>
            </a:r>
          </a:p>
        </p:txBody>
      </p:sp>
      <p:sp>
        <p:nvSpPr>
          <p:cNvPr id="174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808518" y="4051663"/>
            <a:ext cx="1311457" cy="46470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Annan myndighet</a:t>
            </a:r>
          </a:p>
        </p:txBody>
      </p:sp>
      <p:pic>
        <p:nvPicPr>
          <p:cNvPr id="175" name="Bildobjekt 1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23" y="3908125"/>
            <a:ext cx="335866" cy="56500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2" name="textruta 181"/>
          <p:cNvSpPr txBox="1"/>
          <p:nvPr/>
        </p:nvSpPr>
        <p:spPr>
          <a:xfrm>
            <a:off x="657503" y="4490670"/>
            <a:ext cx="1205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Industrinät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840384" y="1762963"/>
            <a:ext cx="1272364" cy="1846873"/>
            <a:chOff x="840383" y="1762963"/>
            <a:chExt cx="2539229" cy="1846873"/>
          </a:xfrm>
        </p:grpSpPr>
        <p:sp>
          <p:nvSpPr>
            <p:cNvPr id="158" name="Högerpil 46">
              <a:extLst>
                <a:ext uri="{FF2B5EF4-FFF2-40B4-BE49-F238E27FC236}">
                  <a16:creationId xmlns:a16="http://schemas.microsoft.com/office/drawing/2014/main" id="{95533DBB-2CB2-4783-8E9C-2A1AA7379C1D}"/>
                </a:ext>
              </a:extLst>
            </p:cNvPr>
            <p:cNvSpPr/>
            <p:nvPr/>
          </p:nvSpPr>
          <p:spPr>
            <a:xfrm>
              <a:off x="840383" y="3145131"/>
              <a:ext cx="2539229" cy="4647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Leverantör Mtrl/UH</a:t>
              </a:r>
            </a:p>
          </p:txBody>
        </p:sp>
        <p:sp>
          <p:nvSpPr>
            <p:cNvPr id="169" name="Högerpil 46">
              <a:extLst>
                <a:ext uri="{FF2B5EF4-FFF2-40B4-BE49-F238E27FC236}">
                  <a16:creationId xmlns:a16="http://schemas.microsoft.com/office/drawing/2014/main" id="{95533DBB-2CB2-4783-8E9C-2A1AA7379C1D}"/>
                </a:ext>
              </a:extLst>
            </p:cNvPr>
            <p:cNvSpPr/>
            <p:nvPr/>
          </p:nvSpPr>
          <p:spPr>
            <a:xfrm>
              <a:off x="840383" y="2212833"/>
              <a:ext cx="2539229" cy="4647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Inhyrd </a:t>
              </a:r>
              <a:r>
                <a:rPr kumimoji="0" lang="sv-SE" sz="11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</a:t>
              </a:r>
              <a:r>
                <a:rPr kumimoji="0" lang="sv-SE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FMV</a:t>
              </a:r>
            </a:p>
          </p:txBody>
        </p:sp>
        <p:sp>
          <p:nvSpPr>
            <p:cNvPr id="170" name="Högerpil 46">
              <a:extLst>
                <a:ext uri="{FF2B5EF4-FFF2-40B4-BE49-F238E27FC236}">
                  <a16:creationId xmlns:a16="http://schemas.microsoft.com/office/drawing/2014/main" id="{95533DBB-2CB2-4783-8E9C-2A1AA7379C1D}"/>
                </a:ext>
              </a:extLst>
            </p:cNvPr>
            <p:cNvSpPr/>
            <p:nvPr/>
          </p:nvSpPr>
          <p:spPr>
            <a:xfrm>
              <a:off x="840383" y="1762963"/>
              <a:ext cx="2539229" cy="46470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FMV Anst</a:t>
              </a:r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9645871" y="3835104"/>
            <a:ext cx="1459555" cy="1942263"/>
            <a:chOff x="8097453" y="3562493"/>
            <a:chExt cx="1459555" cy="1942263"/>
          </a:xfrm>
        </p:grpSpPr>
        <p:sp>
          <p:nvSpPr>
            <p:cNvPr id="95" name="Svängd pil 94"/>
            <p:cNvSpPr/>
            <p:nvPr/>
          </p:nvSpPr>
          <p:spPr>
            <a:xfrm rot="16200000" flipH="1" flipV="1">
              <a:off x="7749776" y="3910170"/>
              <a:ext cx="1942263" cy="1246909"/>
            </a:xfrm>
            <a:prstGeom prst="bentArrow">
              <a:avLst>
                <a:gd name="adj1" fmla="val 11030"/>
                <a:gd name="adj2" fmla="val 12456"/>
                <a:gd name="adj3" fmla="val 11874"/>
                <a:gd name="adj4" fmla="val 4375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ktangel 81"/>
            <p:cNvSpPr/>
            <p:nvPr/>
          </p:nvSpPr>
          <p:spPr>
            <a:xfrm rot="19238611">
              <a:off x="8844158" y="4716038"/>
              <a:ext cx="712850" cy="3170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Behörig</a:t>
              </a: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77C54763-0716-4103-A9C7-B656A573E351}"/>
              </a:ext>
            </a:extLst>
          </p:cNvPr>
          <p:cNvSpPr/>
          <p:nvPr/>
        </p:nvSpPr>
        <p:spPr>
          <a:xfrm>
            <a:off x="6637410" y="3433578"/>
            <a:ext cx="1462263" cy="8328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Admin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”Förvaltning”</a:t>
            </a:r>
          </a:p>
        </p:txBody>
      </p:sp>
      <p:sp>
        <p:nvSpPr>
          <p:cNvPr id="226" name="Högerpil 225"/>
          <p:cNvSpPr/>
          <p:nvPr/>
        </p:nvSpPr>
        <p:spPr>
          <a:xfrm>
            <a:off x="5301111" y="3666081"/>
            <a:ext cx="1336299" cy="3607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textruta 231"/>
          <p:cNvSpPr txBox="1"/>
          <p:nvPr/>
        </p:nvSpPr>
        <p:spPr>
          <a:xfrm>
            <a:off x="8342067" y="4148963"/>
            <a:ext cx="92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0" y="-5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Ansökan och tilldelning av </a:t>
            </a:r>
            <a:r>
              <a:rPr kumimoji="0" lang="sv-SE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 individkonto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Teamcenter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Bildobjekt 122">
            <a:extLst>
              <a:ext uri="{FF2B5EF4-FFF2-40B4-BE49-F238E27FC236}">
                <a16:creationId xmlns:a16="http://schemas.microsoft.com/office/drawing/2014/main" id="{D43AD86A-5EE4-4BE3-9196-945FA4910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3" y="5138456"/>
            <a:ext cx="322352" cy="537124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25" name="Grupp 124">
            <a:extLst>
              <a:ext uri="{FF2B5EF4-FFF2-40B4-BE49-F238E27FC236}">
                <a16:creationId xmlns:a16="http://schemas.microsoft.com/office/drawing/2014/main" id="{6D5FACC8-E0F2-4955-9D0E-D5FD9B32EBAF}"/>
              </a:ext>
            </a:extLst>
          </p:cNvPr>
          <p:cNvGrpSpPr/>
          <p:nvPr/>
        </p:nvGrpSpPr>
        <p:grpSpPr>
          <a:xfrm>
            <a:off x="487425" y="5303090"/>
            <a:ext cx="310934" cy="593258"/>
            <a:chOff x="7468951" y="2084243"/>
            <a:chExt cx="477757" cy="956951"/>
          </a:xfrm>
        </p:grpSpPr>
        <p:grpSp>
          <p:nvGrpSpPr>
            <p:cNvPr id="140" name="Grupp 139">
              <a:extLst>
                <a:ext uri="{FF2B5EF4-FFF2-40B4-BE49-F238E27FC236}">
                  <a16:creationId xmlns:a16="http://schemas.microsoft.com/office/drawing/2014/main" id="{193F07D8-D3D1-4D3B-B8F9-FD2E28637246}"/>
                </a:ext>
              </a:extLst>
            </p:cNvPr>
            <p:cNvGrpSpPr/>
            <p:nvPr/>
          </p:nvGrpSpPr>
          <p:grpSpPr>
            <a:xfrm>
              <a:off x="7468951" y="2084243"/>
              <a:ext cx="477757" cy="956951"/>
              <a:chOff x="7579666" y="2229913"/>
              <a:chExt cx="477757" cy="956951"/>
            </a:xfrm>
          </p:grpSpPr>
          <p:grpSp>
            <p:nvGrpSpPr>
              <p:cNvPr id="144" name="Grupp 143">
                <a:extLst>
                  <a:ext uri="{FF2B5EF4-FFF2-40B4-BE49-F238E27FC236}">
                    <a16:creationId xmlns:a16="http://schemas.microsoft.com/office/drawing/2014/main" id="{2227EF5D-0FBC-48EB-A527-C3D87E57EBF3}"/>
                  </a:ext>
                </a:extLst>
              </p:cNvPr>
              <p:cNvGrpSpPr/>
              <p:nvPr/>
            </p:nvGrpSpPr>
            <p:grpSpPr>
              <a:xfrm>
                <a:off x="7579666" y="2488635"/>
                <a:ext cx="477757" cy="698229"/>
                <a:chOff x="7731628" y="1733043"/>
                <a:chExt cx="477757" cy="698229"/>
              </a:xfr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150" name="Rektangel med rundade hörn 153">
                  <a:extLst>
                    <a:ext uri="{FF2B5EF4-FFF2-40B4-BE49-F238E27FC236}">
                      <a16:creationId xmlns:a16="http://schemas.microsoft.com/office/drawing/2014/main" id="{E35D4363-8A88-40D0-AE4A-4BAFE138A774}"/>
                    </a:ext>
                  </a:extLst>
                </p:cNvPr>
                <p:cNvSpPr/>
                <p:nvPr/>
              </p:nvSpPr>
              <p:spPr bwMode="auto">
                <a:xfrm>
                  <a:off x="7792221" y="1761989"/>
                  <a:ext cx="356798" cy="669283"/>
                </a:xfrm>
                <a:custGeom>
                  <a:avLst/>
                  <a:gdLst>
                    <a:gd name="connsiteX0" fmla="*/ 0 w 277928"/>
                    <a:gd name="connsiteY0" fmla="*/ 46322 h 574882"/>
                    <a:gd name="connsiteX1" fmla="*/ 46322 w 277928"/>
                    <a:gd name="connsiteY1" fmla="*/ 0 h 574882"/>
                    <a:gd name="connsiteX2" fmla="*/ 231606 w 277928"/>
                    <a:gd name="connsiteY2" fmla="*/ 0 h 574882"/>
                    <a:gd name="connsiteX3" fmla="*/ 277928 w 277928"/>
                    <a:gd name="connsiteY3" fmla="*/ 46322 h 574882"/>
                    <a:gd name="connsiteX4" fmla="*/ 277928 w 277928"/>
                    <a:gd name="connsiteY4" fmla="*/ 528560 h 574882"/>
                    <a:gd name="connsiteX5" fmla="*/ 231606 w 277928"/>
                    <a:gd name="connsiteY5" fmla="*/ 574882 h 574882"/>
                    <a:gd name="connsiteX6" fmla="*/ 46322 w 277928"/>
                    <a:gd name="connsiteY6" fmla="*/ 574882 h 574882"/>
                    <a:gd name="connsiteX7" fmla="*/ 0 w 277928"/>
                    <a:gd name="connsiteY7" fmla="*/ 528560 h 574882"/>
                    <a:gd name="connsiteX8" fmla="*/ 0 w 277928"/>
                    <a:gd name="connsiteY8" fmla="*/ 46322 h 574882"/>
                    <a:gd name="connsiteX0" fmla="*/ 43163 w 321091"/>
                    <a:gd name="connsiteY0" fmla="*/ 46322 h 677276"/>
                    <a:gd name="connsiteX1" fmla="*/ 89485 w 321091"/>
                    <a:gd name="connsiteY1" fmla="*/ 0 h 677276"/>
                    <a:gd name="connsiteX2" fmla="*/ 274769 w 321091"/>
                    <a:gd name="connsiteY2" fmla="*/ 0 h 677276"/>
                    <a:gd name="connsiteX3" fmla="*/ 321091 w 321091"/>
                    <a:gd name="connsiteY3" fmla="*/ 46322 h 677276"/>
                    <a:gd name="connsiteX4" fmla="*/ 321091 w 321091"/>
                    <a:gd name="connsiteY4" fmla="*/ 528560 h 677276"/>
                    <a:gd name="connsiteX5" fmla="*/ 274769 w 321091"/>
                    <a:gd name="connsiteY5" fmla="*/ 574882 h 677276"/>
                    <a:gd name="connsiteX6" fmla="*/ 6142 w 321091"/>
                    <a:gd name="connsiteY6" fmla="*/ 677276 h 677276"/>
                    <a:gd name="connsiteX7" fmla="*/ 43163 w 321091"/>
                    <a:gd name="connsiteY7" fmla="*/ 528560 h 677276"/>
                    <a:gd name="connsiteX8" fmla="*/ 43163 w 321091"/>
                    <a:gd name="connsiteY8" fmla="*/ 46322 h 677276"/>
                    <a:gd name="connsiteX0" fmla="*/ 43163 w 353419"/>
                    <a:gd name="connsiteY0" fmla="*/ 46322 h 677276"/>
                    <a:gd name="connsiteX1" fmla="*/ 89485 w 353419"/>
                    <a:gd name="connsiteY1" fmla="*/ 0 h 677276"/>
                    <a:gd name="connsiteX2" fmla="*/ 274769 w 353419"/>
                    <a:gd name="connsiteY2" fmla="*/ 0 h 677276"/>
                    <a:gd name="connsiteX3" fmla="*/ 321091 w 353419"/>
                    <a:gd name="connsiteY3" fmla="*/ 46322 h 677276"/>
                    <a:gd name="connsiteX4" fmla="*/ 321091 w 353419"/>
                    <a:gd name="connsiteY4" fmla="*/ 528560 h 677276"/>
                    <a:gd name="connsiteX5" fmla="*/ 346207 w 353419"/>
                    <a:gd name="connsiteY5" fmla="*/ 667751 h 677276"/>
                    <a:gd name="connsiteX6" fmla="*/ 6142 w 353419"/>
                    <a:gd name="connsiteY6" fmla="*/ 677276 h 677276"/>
                    <a:gd name="connsiteX7" fmla="*/ 43163 w 353419"/>
                    <a:gd name="connsiteY7" fmla="*/ 528560 h 677276"/>
                    <a:gd name="connsiteX8" fmla="*/ 43163 w 353419"/>
                    <a:gd name="connsiteY8" fmla="*/ 46322 h 677276"/>
                    <a:gd name="connsiteX0" fmla="*/ 43163 w 357712"/>
                    <a:gd name="connsiteY0" fmla="*/ 46322 h 688850"/>
                    <a:gd name="connsiteX1" fmla="*/ 89485 w 357712"/>
                    <a:gd name="connsiteY1" fmla="*/ 0 h 688850"/>
                    <a:gd name="connsiteX2" fmla="*/ 274769 w 357712"/>
                    <a:gd name="connsiteY2" fmla="*/ 0 h 688850"/>
                    <a:gd name="connsiteX3" fmla="*/ 321091 w 357712"/>
                    <a:gd name="connsiteY3" fmla="*/ 46322 h 688850"/>
                    <a:gd name="connsiteX4" fmla="*/ 321091 w 357712"/>
                    <a:gd name="connsiteY4" fmla="*/ 528560 h 688850"/>
                    <a:gd name="connsiteX5" fmla="*/ 350970 w 357712"/>
                    <a:gd name="connsiteY5" fmla="*/ 688850 h 688850"/>
                    <a:gd name="connsiteX6" fmla="*/ 6142 w 357712"/>
                    <a:gd name="connsiteY6" fmla="*/ 677276 h 688850"/>
                    <a:gd name="connsiteX7" fmla="*/ 43163 w 357712"/>
                    <a:gd name="connsiteY7" fmla="*/ 528560 h 688850"/>
                    <a:gd name="connsiteX8" fmla="*/ 43163 w 357712"/>
                    <a:gd name="connsiteY8" fmla="*/ 46322 h 688850"/>
                    <a:gd name="connsiteX0" fmla="*/ 43163 w 357300"/>
                    <a:gd name="connsiteY0" fmla="*/ 46322 h 688850"/>
                    <a:gd name="connsiteX1" fmla="*/ 89485 w 357300"/>
                    <a:gd name="connsiteY1" fmla="*/ 0 h 688850"/>
                    <a:gd name="connsiteX2" fmla="*/ 274769 w 357300"/>
                    <a:gd name="connsiteY2" fmla="*/ 0 h 688850"/>
                    <a:gd name="connsiteX3" fmla="*/ 321091 w 357300"/>
                    <a:gd name="connsiteY3" fmla="*/ 46322 h 688850"/>
                    <a:gd name="connsiteX4" fmla="*/ 316328 w 357300"/>
                    <a:gd name="connsiteY4" fmla="*/ 481086 h 688850"/>
                    <a:gd name="connsiteX5" fmla="*/ 350970 w 357300"/>
                    <a:gd name="connsiteY5" fmla="*/ 688850 h 688850"/>
                    <a:gd name="connsiteX6" fmla="*/ 6142 w 357300"/>
                    <a:gd name="connsiteY6" fmla="*/ 677276 h 688850"/>
                    <a:gd name="connsiteX7" fmla="*/ 43163 w 357300"/>
                    <a:gd name="connsiteY7" fmla="*/ 528560 h 688850"/>
                    <a:gd name="connsiteX8" fmla="*/ 43163 w 357300"/>
                    <a:gd name="connsiteY8" fmla="*/ 46322 h 688850"/>
                    <a:gd name="connsiteX0" fmla="*/ 42661 w 356798"/>
                    <a:gd name="connsiteY0" fmla="*/ 46322 h 688850"/>
                    <a:gd name="connsiteX1" fmla="*/ 88983 w 356798"/>
                    <a:gd name="connsiteY1" fmla="*/ 0 h 688850"/>
                    <a:gd name="connsiteX2" fmla="*/ 274267 w 356798"/>
                    <a:gd name="connsiteY2" fmla="*/ 0 h 688850"/>
                    <a:gd name="connsiteX3" fmla="*/ 320589 w 356798"/>
                    <a:gd name="connsiteY3" fmla="*/ 46322 h 688850"/>
                    <a:gd name="connsiteX4" fmla="*/ 315826 w 356798"/>
                    <a:gd name="connsiteY4" fmla="*/ 481086 h 688850"/>
                    <a:gd name="connsiteX5" fmla="*/ 350468 w 356798"/>
                    <a:gd name="connsiteY5" fmla="*/ 688850 h 688850"/>
                    <a:gd name="connsiteX6" fmla="*/ 5640 w 356798"/>
                    <a:gd name="connsiteY6" fmla="*/ 677276 h 688850"/>
                    <a:gd name="connsiteX7" fmla="*/ 49805 w 356798"/>
                    <a:gd name="connsiteY7" fmla="*/ 454711 h 688850"/>
                    <a:gd name="connsiteX8" fmla="*/ 42661 w 356798"/>
                    <a:gd name="connsiteY8" fmla="*/ 46322 h 688850"/>
                    <a:gd name="connsiteX0" fmla="*/ 42661 w 356798"/>
                    <a:gd name="connsiteY0" fmla="*/ 46322 h 690463"/>
                    <a:gd name="connsiteX1" fmla="*/ 88983 w 356798"/>
                    <a:gd name="connsiteY1" fmla="*/ 0 h 690463"/>
                    <a:gd name="connsiteX2" fmla="*/ 274267 w 356798"/>
                    <a:gd name="connsiteY2" fmla="*/ 0 h 690463"/>
                    <a:gd name="connsiteX3" fmla="*/ 320589 w 356798"/>
                    <a:gd name="connsiteY3" fmla="*/ 46322 h 690463"/>
                    <a:gd name="connsiteX4" fmla="*/ 315826 w 356798"/>
                    <a:gd name="connsiteY4" fmla="*/ 481086 h 690463"/>
                    <a:gd name="connsiteX5" fmla="*/ 350468 w 356798"/>
                    <a:gd name="connsiteY5" fmla="*/ 688850 h 690463"/>
                    <a:gd name="connsiteX6" fmla="*/ 5640 w 356798"/>
                    <a:gd name="connsiteY6" fmla="*/ 690463 h 690463"/>
                    <a:gd name="connsiteX7" fmla="*/ 49805 w 356798"/>
                    <a:gd name="connsiteY7" fmla="*/ 454711 h 690463"/>
                    <a:gd name="connsiteX8" fmla="*/ 42661 w 356798"/>
                    <a:gd name="connsiteY8" fmla="*/ 46322 h 690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6798" h="690463">
                      <a:moveTo>
                        <a:pt x="42661" y="46322"/>
                      </a:moveTo>
                      <a:cubicBezTo>
                        <a:pt x="42661" y="20739"/>
                        <a:pt x="63400" y="0"/>
                        <a:pt x="88983" y="0"/>
                      </a:cubicBezTo>
                      <a:lnTo>
                        <a:pt x="274267" y="0"/>
                      </a:lnTo>
                      <a:cubicBezTo>
                        <a:pt x="299850" y="0"/>
                        <a:pt x="320589" y="20739"/>
                        <a:pt x="320589" y="46322"/>
                      </a:cubicBezTo>
                      <a:cubicBezTo>
                        <a:pt x="319001" y="191243"/>
                        <a:pt x="317414" y="336165"/>
                        <a:pt x="315826" y="481086"/>
                      </a:cubicBezTo>
                      <a:cubicBezTo>
                        <a:pt x="315826" y="506669"/>
                        <a:pt x="376051" y="688850"/>
                        <a:pt x="350468" y="688850"/>
                      </a:cubicBezTo>
                      <a:lnTo>
                        <a:pt x="5640" y="690463"/>
                      </a:lnTo>
                      <a:cubicBezTo>
                        <a:pt x="-19943" y="690463"/>
                        <a:pt x="49805" y="480294"/>
                        <a:pt x="49805" y="454711"/>
                      </a:cubicBezTo>
                      <a:lnTo>
                        <a:pt x="42661" y="46322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ihandsfigur 13">
                  <a:extLst>
                    <a:ext uri="{FF2B5EF4-FFF2-40B4-BE49-F238E27FC236}">
                      <a16:creationId xmlns:a16="http://schemas.microsoft.com/office/drawing/2014/main" id="{1A794D65-A568-411F-9F01-CDD683BED665}"/>
                    </a:ext>
                  </a:extLst>
                </p:cNvPr>
                <p:cNvSpPr/>
                <p:nvPr/>
              </p:nvSpPr>
              <p:spPr bwMode="auto">
                <a:xfrm>
                  <a:off x="7892287" y="1733043"/>
                  <a:ext cx="166688" cy="174625"/>
                </a:xfrm>
                <a:custGeom>
                  <a:avLst/>
                  <a:gdLst>
                    <a:gd name="connsiteX0" fmla="*/ 0 w 225425"/>
                    <a:gd name="connsiteY0" fmla="*/ 41275 h 174625"/>
                    <a:gd name="connsiteX1" fmla="*/ 76200 w 225425"/>
                    <a:gd name="connsiteY1" fmla="*/ 171450 h 174625"/>
                    <a:gd name="connsiteX2" fmla="*/ 111125 w 225425"/>
                    <a:gd name="connsiteY2" fmla="*/ 92075 h 174625"/>
                    <a:gd name="connsiteX3" fmla="*/ 146050 w 225425"/>
                    <a:gd name="connsiteY3" fmla="*/ 174625 h 174625"/>
                    <a:gd name="connsiteX4" fmla="*/ 225425 w 225425"/>
                    <a:gd name="connsiteY4" fmla="*/ 44450 h 174625"/>
                    <a:gd name="connsiteX5" fmla="*/ 111125 w 225425"/>
                    <a:gd name="connsiteY5" fmla="*/ 0 h 174625"/>
                    <a:gd name="connsiteX6" fmla="*/ 0 w 225425"/>
                    <a:gd name="connsiteY6" fmla="*/ 4127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425" h="174625">
                      <a:moveTo>
                        <a:pt x="0" y="41275"/>
                      </a:moveTo>
                      <a:lnTo>
                        <a:pt x="76200" y="171450"/>
                      </a:lnTo>
                      <a:lnTo>
                        <a:pt x="111125" y="92075"/>
                      </a:lnTo>
                      <a:lnTo>
                        <a:pt x="146050" y="174625"/>
                      </a:lnTo>
                      <a:lnTo>
                        <a:pt x="225425" y="44450"/>
                      </a:lnTo>
                      <a:lnTo>
                        <a:pt x="111125" y="0"/>
                      </a:lnTo>
                      <a:lnTo>
                        <a:pt x="0" y="41275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ktangel med rundade hörn 56">
                  <a:extLst>
                    <a:ext uri="{FF2B5EF4-FFF2-40B4-BE49-F238E27FC236}">
                      <a16:creationId xmlns:a16="http://schemas.microsoft.com/office/drawing/2014/main" id="{86939312-02A5-4134-8DC4-D6DA069FB813}"/>
                    </a:ext>
                  </a:extLst>
                </p:cNvPr>
                <p:cNvSpPr/>
                <p:nvPr/>
              </p:nvSpPr>
              <p:spPr bwMode="auto">
                <a:xfrm>
                  <a:off x="7731628" y="1763911"/>
                  <a:ext cx="137045" cy="521692"/>
                </a:xfrm>
                <a:custGeom>
                  <a:avLst/>
                  <a:gdLst>
                    <a:gd name="connsiteX0" fmla="*/ 0 w 86584"/>
                    <a:gd name="connsiteY0" fmla="*/ 14431 h 425242"/>
                    <a:gd name="connsiteX1" fmla="*/ 14431 w 86584"/>
                    <a:gd name="connsiteY1" fmla="*/ 0 h 425242"/>
                    <a:gd name="connsiteX2" fmla="*/ 72153 w 86584"/>
                    <a:gd name="connsiteY2" fmla="*/ 0 h 425242"/>
                    <a:gd name="connsiteX3" fmla="*/ 86584 w 86584"/>
                    <a:gd name="connsiteY3" fmla="*/ 14431 h 425242"/>
                    <a:gd name="connsiteX4" fmla="*/ 86584 w 86584"/>
                    <a:gd name="connsiteY4" fmla="*/ 410811 h 425242"/>
                    <a:gd name="connsiteX5" fmla="*/ 72153 w 86584"/>
                    <a:gd name="connsiteY5" fmla="*/ 425242 h 425242"/>
                    <a:gd name="connsiteX6" fmla="*/ 14431 w 86584"/>
                    <a:gd name="connsiteY6" fmla="*/ 425242 h 425242"/>
                    <a:gd name="connsiteX7" fmla="*/ 0 w 86584"/>
                    <a:gd name="connsiteY7" fmla="*/ 410811 h 425242"/>
                    <a:gd name="connsiteX8" fmla="*/ 0 w 86584"/>
                    <a:gd name="connsiteY8" fmla="*/ 14431 h 425242"/>
                    <a:gd name="connsiteX0" fmla="*/ 0 w 114613"/>
                    <a:gd name="connsiteY0" fmla="*/ 52531 h 463342"/>
                    <a:gd name="connsiteX1" fmla="*/ 14431 w 114613"/>
                    <a:gd name="connsiteY1" fmla="*/ 38100 h 463342"/>
                    <a:gd name="connsiteX2" fmla="*/ 113428 w 114613"/>
                    <a:gd name="connsiteY2" fmla="*/ 0 h 463342"/>
                    <a:gd name="connsiteX3" fmla="*/ 86584 w 114613"/>
                    <a:gd name="connsiteY3" fmla="*/ 52531 h 463342"/>
                    <a:gd name="connsiteX4" fmla="*/ 86584 w 114613"/>
                    <a:gd name="connsiteY4" fmla="*/ 448911 h 463342"/>
                    <a:gd name="connsiteX5" fmla="*/ 72153 w 114613"/>
                    <a:gd name="connsiteY5" fmla="*/ 463342 h 463342"/>
                    <a:gd name="connsiteX6" fmla="*/ 14431 w 114613"/>
                    <a:gd name="connsiteY6" fmla="*/ 463342 h 463342"/>
                    <a:gd name="connsiteX7" fmla="*/ 0 w 114613"/>
                    <a:gd name="connsiteY7" fmla="*/ 448911 h 463342"/>
                    <a:gd name="connsiteX8" fmla="*/ 0 w 114613"/>
                    <a:gd name="connsiteY8" fmla="*/ 52531 h 463342"/>
                    <a:gd name="connsiteX0" fmla="*/ 0 w 117702"/>
                    <a:gd name="connsiteY0" fmla="*/ 62056 h 472867"/>
                    <a:gd name="connsiteX1" fmla="*/ 14431 w 117702"/>
                    <a:gd name="connsiteY1" fmla="*/ 47625 h 472867"/>
                    <a:gd name="connsiteX2" fmla="*/ 116603 w 117702"/>
                    <a:gd name="connsiteY2" fmla="*/ 0 h 472867"/>
                    <a:gd name="connsiteX3" fmla="*/ 86584 w 117702"/>
                    <a:gd name="connsiteY3" fmla="*/ 62056 h 472867"/>
                    <a:gd name="connsiteX4" fmla="*/ 86584 w 117702"/>
                    <a:gd name="connsiteY4" fmla="*/ 458436 h 472867"/>
                    <a:gd name="connsiteX5" fmla="*/ 72153 w 117702"/>
                    <a:gd name="connsiteY5" fmla="*/ 472867 h 472867"/>
                    <a:gd name="connsiteX6" fmla="*/ 14431 w 117702"/>
                    <a:gd name="connsiteY6" fmla="*/ 472867 h 472867"/>
                    <a:gd name="connsiteX7" fmla="*/ 0 w 117702"/>
                    <a:gd name="connsiteY7" fmla="*/ 458436 h 472867"/>
                    <a:gd name="connsiteX8" fmla="*/ 0 w 117702"/>
                    <a:gd name="connsiteY8" fmla="*/ 62056 h 472867"/>
                    <a:gd name="connsiteX0" fmla="*/ 0 w 117702"/>
                    <a:gd name="connsiteY0" fmla="*/ 63125 h 473936"/>
                    <a:gd name="connsiteX1" fmla="*/ 116603 w 117702"/>
                    <a:gd name="connsiteY1" fmla="*/ 1069 h 473936"/>
                    <a:gd name="connsiteX2" fmla="*/ 86584 w 117702"/>
                    <a:gd name="connsiteY2" fmla="*/ 63125 h 473936"/>
                    <a:gd name="connsiteX3" fmla="*/ 86584 w 117702"/>
                    <a:gd name="connsiteY3" fmla="*/ 459505 h 473936"/>
                    <a:gd name="connsiteX4" fmla="*/ 72153 w 117702"/>
                    <a:gd name="connsiteY4" fmla="*/ 473936 h 473936"/>
                    <a:gd name="connsiteX5" fmla="*/ 14431 w 117702"/>
                    <a:gd name="connsiteY5" fmla="*/ 473936 h 473936"/>
                    <a:gd name="connsiteX6" fmla="*/ 0 w 117702"/>
                    <a:gd name="connsiteY6" fmla="*/ 459505 h 473936"/>
                    <a:gd name="connsiteX7" fmla="*/ 0 w 117702"/>
                    <a:gd name="connsiteY7" fmla="*/ 63125 h 473936"/>
                    <a:gd name="connsiteX0" fmla="*/ 0 w 117702"/>
                    <a:gd name="connsiteY0" fmla="*/ 93806 h 472867"/>
                    <a:gd name="connsiteX1" fmla="*/ 116603 w 117702"/>
                    <a:gd name="connsiteY1" fmla="*/ 0 h 472867"/>
                    <a:gd name="connsiteX2" fmla="*/ 86584 w 117702"/>
                    <a:gd name="connsiteY2" fmla="*/ 62056 h 472867"/>
                    <a:gd name="connsiteX3" fmla="*/ 86584 w 117702"/>
                    <a:gd name="connsiteY3" fmla="*/ 458436 h 472867"/>
                    <a:gd name="connsiteX4" fmla="*/ 72153 w 117702"/>
                    <a:gd name="connsiteY4" fmla="*/ 472867 h 472867"/>
                    <a:gd name="connsiteX5" fmla="*/ 14431 w 117702"/>
                    <a:gd name="connsiteY5" fmla="*/ 472867 h 472867"/>
                    <a:gd name="connsiteX6" fmla="*/ 0 w 117702"/>
                    <a:gd name="connsiteY6" fmla="*/ 458436 h 472867"/>
                    <a:gd name="connsiteX7" fmla="*/ 0 w 117702"/>
                    <a:gd name="connsiteY7" fmla="*/ 93806 h 472867"/>
                    <a:gd name="connsiteX0" fmla="*/ 0 w 137045"/>
                    <a:gd name="connsiteY0" fmla="*/ 67917 h 472879"/>
                    <a:gd name="connsiteX1" fmla="*/ 133272 w 137045"/>
                    <a:gd name="connsiteY1" fmla="*/ 12 h 472879"/>
                    <a:gd name="connsiteX2" fmla="*/ 103253 w 137045"/>
                    <a:gd name="connsiteY2" fmla="*/ 62068 h 472879"/>
                    <a:gd name="connsiteX3" fmla="*/ 103253 w 137045"/>
                    <a:gd name="connsiteY3" fmla="*/ 458448 h 472879"/>
                    <a:gd name="connsiteX4" fmla="*/ 88822 w 137045"/>
                    <a:gd name="connsiteY4" fmla="*/ 472879 h 472879"/>
                    <a:gd name="connsiteX5" fmla="*/ 31100 w 137045"/>
                    <a:gd name="connsiteY5" fmla="*/ 472879 h 472879"/>
                    <a:gd name="connsiteX6" fmla="*/ 16669 w 137045"/>
                    <a:gd name="connsiteY6" fmla="*/ 458448 h 472879"/>
                    <a:gd name="connsiteX7" fmla="*/ 0 w 137045"/>
                    <a:gd name="connsiteY7" fmla="*/ 67917 h 47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045" h="472879">
                      <a:moveTo>
                        <a:pt x="0" y="67917"/>
                      </a:moveTo>
                      <a:cubicBezTo>
                        <a:pt x="19434" y="-8489"/>
                        <a:pt x="116063" y="987"/>
                        <a:pt x="133272" y="12"/>
                      </a:cubicBezTo>
                      <a:cubicBezTo>
                        <a:pt x="150481" y="-963"/>
                        <a:pt x="103253" y="54098"/>
                        <a:pt x="103253" y="62068"/>
                      </a:cubicBezTo>
                      <a:lnTo>
                        <a:pt x="103253" y="458448"/>
                      </a:lnTo>
                      <a:cubicBezTo>
                        <a:pt x="103253" y="466418"/>
                        <a:pt x="96792" y="472879"/>
                        <a:pt x="88822" y="472879"/>
                      </a:cubicBezTo>
                      <a:lnTo>
                        <a:pt x="31100" y="472879"/>
                      </a:lnTo>
                      <a:cubicBezTo>
                        <a:pt x="23130" y="472879"/>
                        <a:pt x="16669" y="466418"/>
                        <a:pt x="16669" y="458448"/>
                      </a:cubicBezTo>
                      <a:cubicBezTo>
                        <a:pt x="16669" y="336905"/>
                        <a:pt x="0" y="189460"/>
                        <a:pt x="0" y="67917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ktangel med rundade hörn 56">
                  <a:extLst>
                    <a:ext uri="{FF2B5EF4-FFF2-40B4-BE49-F238E27FC236}">
                      <a16:creationId xmlns:a16="http://schemas.microsoft.com/office/drawing/2014/main" id="{119188A2-CC01-48A6-8290-46392417EE9E}"/>
                    </a:ext>
                  </a:extLst>
                </p:cNvPr>
                <p:cNvSpPr/>
                <p:nvPr/>
              </p:nvSpPr>
              <p:spPr bwMode="auto">
                <a:xfrm flipH="1">
                  <a:off x="8077363" y="1763634"/>
                  <a:ext cx="132022" cy="521969"/>
                </a:xfrm>
                <a:custGeom>
                  <a:avLst/>
                  <a:gdLst>
                    <a:gd name="connsiteX0" fmla="*/ 0 w 86584"/>
                    <a:gd name="connsiteY0" fmla="*/ 14431 h 425242"/>
                    <a:gd name="connsiteX1" fmla="*/ 14431 w 86584"/>
                    <a:gd name="connsiteY1" fmla="*/ 0 h 425242"/>
                    <a:gd name="connsiteX2" fmla="*/ 72153 w 86584"/>
                    <a:gd name="connsiteY2" fmla="*/ 0 h 425242"/>
                    <a:gd name="connsiteX3" fmla="*/ 86584 w 86584"/>
                    <a:gd name="connsiteY3" fmla="*/ 14431 h 425242"/>
                    <a:gd name="connsiteX4" fmla="*/ 86584 w 86584"/>
                    <a:gd name="connsiteY4" fmla="*/ 410811 h 425242"/>
                    <a:gd name="connsiteX5" fmla="*/ 72153 w 86584"/>
                    <a:gd name="connsiteY5" fmla="*/ 425242 h 425242"/>
                    <a:gd name="connsiteX6" fmla="*/ 14431 w 86584"/>
                    <a:gd name="connsiteY6" fmla="*/ 425242 h 425242"/>
                    <a:gd name="connsiteX7" fmla="*/ 0 w 86584"/>
                    <a:gd name="connsiteY7" fmla="*/ 410811 h 425242"/>
                    <a:gd name="connsiteX8" fmla="*/ 0 w 86584"/>
                    <a:gd name="connsiteY8" fmla="*/ 14431 h 425242"/>
                    <a:gd name="connsiteX0" fmla="*/ 0 w 114613"/>
                    <a:gd name="connsiteY0" fmla="*/ 52531 h 463342"/>
                    <a:gd name="connsiteX1" fmla="*/ 14431 w 114613"/>
                    <a:gd name="connsiteY1" fmla="*/ 38100 h 463342"/>
                    <a:gd name="connsiteX2" fmla="*/ 113428 w 114613"/>
                    <a:gd name="connsiteY2" fmla="*/ 0 h 463342"/>
                    <a:gd name="connsiteX3" fmla="*/ 86584 w 114613"/>
                    <a:gd name="connsiteY3" fmla="*/ 52531 h 463342"/>
                    <a:gd name="connsiteX4" fmla="*/ 86584 w 114613"/>
                    <a:gd name="connsiteY4" fmla="*/ 448911 h 463342"/>
                    <a:gd name="connsiteX5" fmla="*/ 72153 w 114613"/>
                    <a:gd name="connsiteY5" fmla="*/ 463342 h 463342"/>
                    <a:gd name="connsiteX6" fmla="*/ 14431 w 114613"/>
                    <a:gd name="connsiteY6" fmla="*/ 463342 h 463342"/>
                    <a:gd name="connsiteX7" fmla="*/ 0 w 114613"/>
                    <a:gd name="connsiteY7" fmla="*/ 448911 h 463342"/>
                    <a:gd name="connsiteX8" fmla="*/ 0 w 114613"/>
                    <a:gd name="connsiteY8" fmla="*/ 52531 h 463342"/>
                    <a:gd name="connsiteX0" fmla="*/ 0 w 117702"/>
                    <a:gd name="connsiteY0" fmla="*/ 62056 h 472867"/>
                    <a:gd name="connsiteX1" fmla="*/ 14431 w 117702"/>
                    <a:gd name="connsiteY1" fmla="*/ 47625 h 472867"/>
                    <a:gd name="connsiteX2" fmla="*/ 116603 w 117702"/>
                    <a:gd name="connsiteY2" fmla="*/ 0 h 472867"/>
                    <a:gd name="connsiteX3" fmla="*/ 86584 w 117702"/>
                    <a:gd name="connsiteY3" fmla="*/ 62056 h 472867"/>
                    <a:gd name="connsiteX4" fmla="*/ 86584 w 117702"/>
                    <a:gd name="connsiteY4" fmla="*/ 458436 h 472867"/>
                    <a:gd name="connsiteX5" fmla="*/ 72153 w 117702"/>
                    <a:gd name="connsiteY5" fmla="*/ 472867 h 472867"/>
                    <a:gd name="connsiteX6" fmla="*/ 14431 w 117702"/>
                    <a:gd name="connsiteY6" fmla="*/ 472867 h 472867"/>
                    <a:gd name="connsiteX7" fmla="*/ 0 w 117702"/>
                    <a:gd name="connsiteY7" fmla="*/ 458436 h 472867"/>
                    <a:gd name="connsiteX8" fmla="*/ 0 w 117702"/>
                    <a:gd name="connsiteY8" fmla="*/ 62056 h 472867"/>
                    <a:gd name="connsiteX0" fmla="*/ 0 w 117702"/>
                    <a:gd name="connsiteY0" fmla="*/ 63125 h 473936"/>
                    <a:gd name="connsiteX1" fmla="*/ 116603 w 117702"/>
                    <a:gd name="connsiteY1" fmla="*/ 1069 h 473936"/>
                    <a:gd name="connsiteX2" fmla="*/ 86584 w 117702"/>
                    <a:gd name="connsiteY2" fmla="*/ 63125 h 473936"/>
                    <a:gd name="connsiteX3" fmla="*/ 86584 w 117702"/>
                    <a:gd name="connsiteY3" fmla="*/ 459505 h 473936"/>
                    <a:gd name="connsiteX4" fmla="*/ 72153 w 117702"/>
                    <a:gd name="connsiteY4" fmla="*/ 473936 h 473936"/>
                    <a:gd name="connsiteX5" fmla="*/ 14431 w 117702"/>
                    <a:gd name="connsiteY5" fmla="*/ 473936 h 473936"/>
                    <a:gd name="connsiteX6" fmla="*/ 0 w 117702"/>
                    <a:gd name="connsiteY6" fmla="*/ 459505 h 473936"/>
                    <a:gd name="connsiteX7" fmla="*/ 0 w 117702"/>
                    <a:gd name="connsiteY7" fmla="*/ 63125 h 473936"/>
                    <a:gd name="connsiteX0" fmla="*/ 0 w 117702"/>
                    <a:gd name="connsiteY0" fmla="*/ 93806 h 472867"/>
                    <a:gd name="connsiteX1" fmla="*/ 116603 w 117702"/>
                    <a:gd name="connsiteY1" fmla="*/ 0 h 472867"/>
                    <a:gd name="connsiteX2" fmla="*/ 86584 w 117702"/>
                    <a:gd name="connsiteY2" fmla="*/ 62056 h 472867"/>
                    <a:gd name="connsiteX3" fmla="*/ 86584 w 117702"/>
                    <a:gd name="connsiteY3" fmla="*/ 458436 h 472867"/>
                    <a:gd name="connsiteX4" fmla="*/ 72153 w 117702"/>
                    <a:gd name="connsiteY4" fmla="*/ 472867 h 472867"/>
                    <a:gd name="connsiteX5" fmla="*/ 14431 w 117702"/>
                    <a:gd name="connsiteY5" fmla="*/ 472867 h 472867"/>
                    <a:gd name="connsiteX6" fmla="*/ 0 w 117702"/>
                    <a:gd name="connsiteY6" fmla="*/ 458436 h 472867"/>
                    <a:gd name="connsiteX7" fmla="*/ 0 w 117702"/>
                    <a:gd name="connsiteY7" fmla="*/ 93806 h 472867"/>
                    <a:gd name="connsiteX0" fmla="*/ 0 w 132022"/>
                    <a:gd name="connsiteY0" fmla="*/ 66008 h 473130"/>
                    <a:gd name="connsiteX1" fmla="*/ 128509 w 132022"/>
                    <a:gd name="connsiteY1" fmla="*/ 263 h 473130"/>
                    <a:gd name="connsiteX2" fmla="*/ 98490 w 132022"/>
                    <a:gd name="connsiteY2" fmla="*/ 62319 h 473130"/>
                    <a:gd name="connsiteX3" fmla="*/ 98490 w 132022"/>
                    <a:gd name="connsiteY3" fmla="*/ 458699 h 473130"/>
                    <a:gd name="connsiteX4" fmla="*/ 84059 w 132022"/>
                    <a:gd name="connsiteY4" fmla="*/ 473130 h 473130"/>
                    <a:gd name="connsiteX5" fmla="*/ 26337 w 132022"/>
                    <a:gd name="connsiteY5" fmla="*/ 473130 h 473130"/>
                    <a:gd name="connsiteX6" fmla="*/ 11906 w 132022"/>
                    <a:gd name="connsiteY6" fmla="*/ 458699 h 473130"/>
                    <a:gd name="connsiteX7" fmla="*/ 0 w 132022"/>
                    <a:gd name="connsiteY7" fmla="*/ 66008 h 473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22" h="473130">
                      <a:moveTo>
                        <a:pt x="0" y="66008"/>
                      </a:moveTo>
                      <a:cubicBezTo>
                        <a:pt x="19434" y="-10398"/>
                        <a:pt x="112094" y="878"/>
                        <a:pt x="128509" y="263"/>
                      </a:cubicBezTo>
                      <a:cubicBezTo>
                        <a:pt x="144924" y="-352"/>
                        <a:pt x="98490" y="54349"/>
                        <a:pt x="98490" y="62319"/>
                      </a:cubicBezTo>
                      <a:lnTo>
                        <a:pt x="98490" y="458699"/>
                      </a:lnTo>
                      <a:cubicBezTo>
                        <a:pt x="98490" y="466669"/>
                        <a:pt x="92029" y="473130"/>
                        <a:pt x="84059" y="473130"/>
                      </a:cubicBezTo>
                      <a:lnTo>
                        <a:pt x="26337" y="473130"/>
                      </a:lnTo>
                      <a:cubicBezTo>
                        <a:pt x="18367" y="473130"/>
                        <a:pt x="11906" y="466669"/>
                        <a:pt x="11906" y="458699"/>
                      </a:cubicBezTo>
                      <a:cubicBezTo>
                        <a:pt x="11906" y="337156"/>
                        <a:pt x="0" y="187551"/>
                        <a:pt x="0" y="66008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7" name="Ellips 146">
                <a:extLst>
                  <a:ext uri="{FF2B5EF4-FFF2-40B4-BE49-F238E27FC236}">
                    <a16:creationId xmlns:a16="http://schemas.microsoft.com/office/drawing/2014/main" id="{8A89B3B2-1559-4C99-8E6F-242ADDCB2F05}"/>
                  </a:ext>
                </a:extLst>
              </p:cNvPr>
              <p:cNvSpPr/>
              <p:nvPr/>
            </p:nvSpPr>
            <p:spPr bwMode="auto">
              <a:xfrm>
                <a:off x="7704624" y="2229913"/>
                <a:ext cx="234520" cy="32547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43" name="Rak 184">
              <a:extLst>
                <a:ext uri="{FF2B5EF4-FFF2-40B4-BE49-F238E27FC236}">
                  <a16:creationId xmlns:a16="http://schemas.microsoft.com/office/drawing/2014/main" id="{635B4D95-0E5C-4DD0-AB4C-07D6F8534F95}"/>
                </a:ext>
              </a:extLst>
            </p:cNvPr>
            <p:cNvCxnSpPr>
              <a:stCxn id="152" idx="2"/>
            </p:cNvCxnSpPr>
            <p:nvPr/>
          </p:nvCxnSpPr>
          <p:spPr bwMode="auto">
            <a:xfrm>
              <a:off x="7711780" y="2435040"/>
              <a:ext cx="1174" cy="5602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3" name="Grupp 182">
            <a:extLst>
              <a:ext uri="{FF2B5EF4-FFF2-40B4-BE49-F238E27FC236}">
                <a16:creationId xmlns:a16="http://schemas.microsoft.com/office/drawing/2014/main" id="{7E41811E-79BC-44CE-8D3B-E217BBB0E162}"/>
              </a:ext>
            </a:extLst>
          </p:cNvPr>
          <p:cNvGrpSpPr/>
          <p:nvPr/>
        </p:nvGrpSpPr>
        <p:grpSpPr>
          <a:xfrm>
            <a:off x="570040" y="5303090"/>
            <a:ext cx="151341" cy="106958"/>
            <a:chOff x="325578" y="5346036"/>
            <a:chExt cx="332846" cy="237630"/>
          </a:xfrm>
        </p:grpSpPr>
        <p:sp>
          <p:nvSpPr>
            <p:cNvPr id="184" name="Frihandsfigur 6">
              <a:extLst>
                <a:ext uri="{FF2B5EF4-FFF2-40B4-BE49-F238E27FC236}">
                  <a16:creationId xmlns:a16="http://schemas.microsoft.com/office/drawing/2014/main" id="{902358A3-CDE8-43FD-B239-3BE42930C46F}"/>
                </a:ext>
              </a:extLst>
            </p:cNvPr>
            <p:cNvSpPr/>
            <p:nvPr/>
          </p:nvSpPr>
          <p:spPr bwMode="auto">
            <a:xfrm>
              <a:off x="325578" y="5525146"/>
              <a:ext cx="332846" cy="58520"/>
            </a:xfrm>
            <a:custGeom>
              <a:avLst/>
              <a:gdLst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66080">
                  <a:moveTo>
                    <a:pt x="0" y="0"/>
                  </a:moveTo>
                  <a:cubicBezTo>
                    <a:pt x="22390" y="36909"/>
                    <a:pt x="15655" y="56555"/>
                    <a:pt x="109811" y="66080"/>
                  </a:cubicBezTo>
                  <a:cubicBezTo>
                    <a:pt x="214586" y="61318"/>
                    <a:pt x="206210" y="54770"/>
                    <a:pt x="228600" y="0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185" name="Frihandsfigur 7">
              <a:extLst>
                <a:ext uri="{FF2B5EF4-FFF2-40B4-BE49-F238E27FC236}">
                  <a16:creationId xmlns:a16="http://schemas.microsoft.com/office/drawing/2014/main" id="{DAF24333-A99B-470E-93D1-E4728D9F1641}"/>
                </a:ext>
              </a:extLst>
            </p:cNvPr>
            <p:cNvSpPr/>
            <p:nvPr/>
          </p:nvSpPr>
          <p:spPr bwMode="auto">
            <a:xfrm flipV="1">
              <a:off x="325578" y="5346036"/>
              <a:ext cx="332846" cy="179109"/>
            </a:xfrm>
            <a:custGeom>
              <a:avLst/>
              <a:gdLst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9205"/>
                <a:gd name="connsiteY0" fmla="*/ 0 h 57150"/>
                <a:gd name="connsiteX1" fmla="*/ 114300 w 229205"/>
                <a:gd name="connsiteY1" fmla="*/ 57150 h 57150"/>
                <a:gd name="connsiteX2" fmla="*/ 228600 w 229205"/>
                <a:gd name="connsiteY2" fmla="*/ 0 h 57150"/>
                <a:gd name="connsiteX3" fmla="*/ 0 w 229205"/>
                <a:gd name="connsiteY3" fmla="*/ 0 h 57150"/>
                <a:gd name="connsiteX0" fmla="*/ 791 w 229996"/>
                <a:gd name="connsiteY0" fmla="*/ 0 h 57150"/>
                <a:gd name="connsiteX1" fmla="*/ 115091 w 229996"/>
                <a:gd name="connsiteY1" fmla="*/ 57150 h 57150"/>
                <a:gd name="connsiteX2" fmla="*/ 229391 w 229996"/>
                <a:gd name="connsiteY2" fmla="*/ 0 h 57150"/>
                <a:gd name="connsiteX3" fmla="*/ 791 w 229996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96" h="57150">
                  <a:moveTo>
                    <a:pt x="791" y="0"/>
                  </a:moveTo>
                  <a:cubicBezTo>
                    <a:pt x="2619" y="24190"/>
                    <a:pt x="-23022" y="49338"/>
                    <a:pt x="115091" y="57150"/>
                  </a:cubicBezTo>
                  <a:cubicBezTo>
                    <a:pt x="257966" y="52388"/>
                    <a:pt x="225430" y="21620"/>
                    <a:pt x="229391" y="0"/>
                  </a:cubicBezTo>
                  <a:lnTo>
                    <a:pt x="791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endParaRPr>
            </a:p>
          </p:txBody>
        </p:sp>
      </p:grpSp>
      <p:sp>
        <p:nvSpPr>
          <p:cNvPr id="186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840384" y="5054798"/>
            <a:ext cx="1264057" cy="4647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Inhyrd </a:t>
            </a:r>
            <a:r>
              <a:rPr kumimoji="0" lang="sv-SE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</a:t>
            </a:r>
            <a:r>
              <a:rPr kumimoji="0" lang="sv-SE" sz="1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FM</a:t>
            </a:r>
          </a:p>
        </p:txBody>
      </p:sp>
      <p:sp>
        <p:nvSpPr>
          <p:cNvPr id="187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2990472" y="5421909"/>
            <a:ext cx="1789640" cy="464705"/>
          </a:xfrm>
          <a:prstGeom prst="rightArrow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ruta 195"/>
          <p:cNvSpPr txBox="1"/>
          <p:nvPr/>
        </p:nvSpPr>
        <p:spPr>
          <a:xfrm>
            <a:off x="675845" y="5944988"/>
            <a:ext cx="7865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FMAP</a:t>
            </a:r>
          </a:p>
        </p:txBody>
      </p:sp>
      <p:sp>
        <p:nvSpPr>
          <p:cNvPr id="197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840384" y="5505222"/>
            <a:ext cx="1264057" cy="464705"/>
          </a:xfrm>
          <a:prstGeom prst="rightArrow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 Anst</a:t>
            </a:r>
          </a:p>
        </p:txBody>
      </p:sp>
      <p:sp>
        <p:nvSpPr>
          <p:cNvPr id="248" name="textruta 247">
            <a:extLst>
              <a:ext uri="{FF2B5EF4-FFF2-40B4-BE49-F238E27FC236}">
                <a16:creationId xmlns:a16="http://schemas.microsoft.com/office/drawing/2014/main" id="{9EBD2EC3-D3ED-47D4-8239-503959E90516}"/>
              </a:ext>
            </a:extLst>
          </p:cNvPr>
          <p:cNvSpPr txBox="1"/>
          <p:nvPr/>
        </p:nvSpPr>
        <p:spPr>
          <a:xfrm>
            <a:off x="3759205" y="1529447"/>
            <a:ext cx="5389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FMV</a:t>
            </a:r>
          </a:p>
        </p:txBody>
      </p:sp>
      <p:sp>
        <p:nvSpPr>
          <p:cNvPr id="206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2994539" y="3023168"/>
            <a:ext cx="1785573" cy="464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2994539" y="2911226"/>
            <a:ext cx="1785573" cy="464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2994539" y="2794186"/>
            <a:ext cx="1785573" cy="464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2994539" y="2687085"/>
            <a:ext cx="1785573" cy="464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2893673" y="2560124"/>
            <a:ext cx="1886439" cy="464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4" name="Grupp 233"/>
          <p:cNvGrpSpPr/>
          <p:nvPr/>
        </p:nvGrpSpPr>
        <p:grpSpPr>
          <a:xfrm>
            <a:off x="9496025" y="3462240"/>
            <a:ext cx="973706" cy="1350545"/>
            <a:chOff x="9374254" y="3805266"/>
            <a:chExt cx="973706" cy="1350545"/>
          </a:xfrm>
        </p:grpSpPr>
        <p:sp>
          <p:nvSpPr>
            <p:cNvPr id="224" name="textruta 223">
              <a:extLst>
                <a:ext uri="{FF2B5EF4-FFF2-40B4-BE49-F238E27FC236}">
                  <a16:creationId xmlns:a16="http://schemas.microsoft.com/office/drawing/2014/main" id="{0836EC3C-0150-4009-BFC1-7ABE805F3200}"/>
                </a:ext>
              </a:extLst>
            </p:cNvPr>
            <p:cNvSpPr txBox="1"/>
            <p:nvPr/>
          </p:nvSpPr>
          <p:spPr>
            <a:xfrm>
              <a:off x="9399447" y="4694146"/>
              <a:ext cx="911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Teamcenter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konto</a:t>
              </a:r>
            </a:p>
          </p:txBody>
        </p:sp>
        <p:sp>
          <p:nvSpPr>
            <p:cNvPr id="101" name="Flödesschema: Magnetskiva 100"/>
            <p:cNvSpPr/>
            <p:nvPr/>
          </p:nvSpPr>
          <p:spPr>
            <a:xfrm>
              <a:off x="9384032" y="3805266"/>
              <a:ext cx="925185" cy="816941"/>
            </a:xfrm>
            <a:prstGeom prst="flowChartMagneticDisk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Identitet och Åtkomst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sv-S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TcSS</a:t>
              </a: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03" name="Ellips 102"/>
            <p:cNvSpPr/>
            <p:nvPr/>
          </p:nvSpPr>
          <p:spPr>
            <a:xfrm>
              <a:off x="9374254" y="3808062"/>
              <a:ext cx="973706" cy="268852"/>
            </a:xfrm>
            <a:prstGeom prst="ellipse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t="-6000" r="-6000" b="-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CE21AC7B-4308-48F0-AC12-64ADFF2AD9F3}"/>
              </a:ext>
            </a:extLst>
          </p:cNvPr>
          <p:cNvGrpSpPr/>
          <p:nvPr/>
        </p:nvGrpSpPr>
        <p:grpSpPr>
          <a:xfrm>
            <a:off x="6236655" y="2599360"/>
            <a:ext cx="1656380" cy="226106"/>
            <a:chOff x="7517488" y="3758764"/>
            <a:chExt cx="1960761" cy="373301"/>
          </a:xfrm>
        </p:grpSpPr>
        <p:sp>
          <p:nvSpPr>
            <p:cNvPr id="115" name="Ellips 114">
              <a:extLst>
                <a:ext uri="{FF2B5EF4-FFF2-40B4-BE49-F238E27FC236}">
                  <a16:creationId xmlns:a16="http://schemas.microsoft.com/office/drawing/2014/main" id="{1AD2EE3B-B91D-442E-9AF2-0696701E208F}"/>
                </a:ext>
              </a:extLst>
            </p:cNvPr>
            <p:cNvSpPr/>
            <p:nvPr/>
          </p:nvSpPr>
          <p:spPr>
            <a:xfrm>
              <a:off x="8821984" y="3763154"/>
              <a:ext cx="656265" cy="357783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FM</a:t>
              </a:r>
              <a:endParaRPr kumimoji="0" lang="sv-SE" sz="3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Ellips 115">
              <a:extLst>
                <a:ext uri="{FF2B5EF4-FFF2-40B4-BE49-F238E27FC236}">
                  <a16:creationId xmlns:a16="http://schemas.microsoft.com/office/drawing/2014/main" id="{8283AB82-9096-4D22-AC9E-D17B1662183B}"/>
                </a:ext>
              </a:extLst>
            </p:cNvPr>
            <p:cNvSpPr/>
            <p:nvPr/>
          </p:nvSpPr>
          <p:spPr>
            <a:xfrm>
              <a:off x="7517488" y="3758764"/>
              <a:ext cx="656265" cy="35778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FMV</a:t>
              </a:r>
              <a:endParaRPr kumimoji="0" lang="sv-SE" sz="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Ellips 116">
              <a:extLst>
                <a:ext uri="{FF2B5EF4-FFF2-40B4-BE49-F238E27FC236}">
                  <a16:creationId xmlns:a16="http://schemas.microsoft.com/office/drawing/2014/main" id="{4434881D-3830-40F7-A6D4-33BA3DB6A520}"/>
                </a:ext>
              </a:extLst>
            </p:cNvPr>
            <p:cNvSpPr/>
            <p:nvPr/>
          </p:nvSpPr>
          <p:spPr>
            <a:xfrm>
              <a:off x="8170537" y="3774282"/>
              <a:ext cx="656265" cy="3577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</a:t>
              </a:r>
              <a:endParaRPr kumimoji="0" lang="sv-SE" sz="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ruta 117">
            <a:extLst>
              <a:ext uri="{FF2B5EF4-FFF2-40B4-BE49-F238E27FC236}">
                <a16:creationId xmlns:a16="http://schemas.microsoft.com/office/drawing/2014/main" id="{EED15D4E-9707-4F5A-B07D-10AF98F477B1}"/>
              </a:ext>
            </a:extLst>
          </p:cNvPr>
          <p:cNvSpPr txBox="1"/>
          <p:nvPr/>
        </p:nvSpPr>
        <p:spPr>
          <a:xfrm>
            <a:off x="8075557" y="1644845"/>
            <a:ext cx="1656380" cy="938719"/>
          </a:xfrm>
          <a:prstGeom prst="rect">
            <a:avLst/>
          </a:prstGeom>
          <a:gradFill>
            <a:gsLst>
              <a:gs pos="0">
                <a:srgbClr val="FF0000"/>
              </a:gs>
              <a:gs pos="48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Ändra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9" name="textruta 118">
            <a:extLst>
              <a:ext uri="{FF2B5EF4-FFF2-40B4-BE49-F238E27FC236}">
                <a16:creationId xmlns:a16="http://schemas.microsoft.com/office/drawing/2014/main" id="{70982CA5-4193-4822-A330-FF2818831C40}"/>
              </a:ext>
            </a:extLst>
          </p:cNvPr>
          <p:cNvSpPr txBox="1"/>
          <p:nvPr/>
        </p:nvSpPr>
        <p:spPr>
          <a:xfrm>
            <a:off x="8274911" y="1100330"/>
            <a:ext cx="11352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 på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Behörighetsnivå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”VerkO”</a:t>
            </a: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050D7BFE-9B03-4462-969C-E979C8020938}"/>
              </a:ext>
            </a:extLst>
          </p:cNvPr>
          <p:cNvSpPr txBox="1"/>
          <p:nvPr/>
        </p:nvSpPr>
        <p:spPr>
          <a:xfrm>
            <a:off x="6236655" y="1658987"/>
            <a:ext cx="1656380" cy="938719"/>
          </a:xfrm>
          <a:prstGeom prst="rect">
            <a:avLst/>
          </a:prstGeom>
          <a:gradFill>
            <a:gsLst>
              <a:gs pos="0">
                <a:srgbClr val="FF0000"/>
              </a:gs>
              <a:gs pos="48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Registrera i Teamcenter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Läsa personalkategori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behörigheter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FB1F007E-2B37-4306-B582-0CFF818518D2}"/>
              </a:ext>
            </a:extLst>
          </p:cNvPr>
          <p:cNvSpPr txBox="1"/>
          <p:nvPr/>
        </p:nvSpPr>
        <p:spPr>
          <a:xfrm>
            <a:off x="6548400" y="1090893"/>
            <a:ext cx="11480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 på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Behörighetsnivå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”Förvaltningen” </a:t>
            </a:r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B52EB308-D884-4C39-A441-62AEA0408588}"/>
              </a:ext>
            </a:extLst>
          </p:cNvPr>
          <p:cNvSpPr txBox="1"/>
          <p:nvPr/>
        </p:nvSpPr>
        <p:spPr>
          <a:xfrm>
            <a:off x="6457371" y="884348"/>
            <a:ext cx="1262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Grundbehörighet</a:t>
            </a: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171734F2-7313-4D54-B9D1-A1D4BA4DB2B1}"/>
              </a:ext>
            </a:extLst>
          </p:cNvPr>
          <p:cNvSpPr txBox="1"/>
          <p:nvPr/>
        </p:nvSpPr>
        <p:spPr>
          <a:xfrm>
            <a:off x="8125507" y="903489"/>
            <a:ext cx="1348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Utökad behörighet</a:t>
            </a:r>
          </a:p>
        </p:txBody>
      </p:sp>
      <p:sp>
        <p:nvSpPr>
          <p:cNvPr id="129" name="Ellips 128">
            <a:extLst>
              <a:ext uri="{FF2B5EF4-FFF2-40B4-BE49-F238E27FC236}">
                <a16:creationId xmlns:a16="http://schemas.microsoft.com/office/drawing/2014/main" id="{FD8C9D6F-C1AF-4178-9089-C61DB3C8EA84}"/>
              </a:ext>
            </a:extLst>
          </p:cNvPr>
          <p:cNvSpPr/>
          <p:nvPr/>
        </p:nvSpPr>
        <p:spPr>
          <a:xfrm>
            <a:off x="8069994" y="2595644"/>
            <a:ext cx="554389" cy="21670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</a:t>
            </a:r>
            <a:endParaRPr kumimoji="0" lang="sv-S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0" name="Grupp 129">
            <a:extLst>
              <a:ext uri="{FF2B5EF4-FFF2-40B4-BE49-F238E27FC236}">
                <a16:creationId xmlns:a16="http://schemas.microsoft.com/office/drawing/2014/main" id="{AC35245F-D220-425C-8BE2-6619DED9E634}"/>
              </a:ext>
            </a:extLst>
          </p:cNvPr>
          <p:cNvGrpSpPr/>
          <p:nvPr/>
        </p:nvGrpSpPr>
        <p:grpSpPr>
          <a:xfrm>
            <a:off x="8595386" y="2587835"/>
            <a:ext cx="607859" cy="230465"/>
            <a:chOff x="10461982" y="2540105"/>
            <a:chExt cx="607859" cy="261610"/>
          </a:xfrm>
        </p:grpSpPr>
        <p:sp>
          <p:nvSpPr>
            <p:cNvPr id="131" name="Ellips 130">
              <a:extLst>
                <a:ext uri="{FF2B5EF4-FFF2-40B4-BE49-F238E27FC236}">
                  <a16:creationId xmlns:a16="http://schemas.microsoft.com/office/drawing/2014/main" id="{A16BFE55-69FC-46A8-888F-995B5835E3BC}"/>
                </a:ext>
              </a:extLst>
            </p:cNvPr>
            <p:cNvSpPr/>
            <p:nvPr/>
          </p:nvSpPr>
          <p:spPr>
            <a:xfrm>
              <a:off x="10488717" y="2543787"/>
              <a:ext cx="554389" cy="24599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B79366FD-E6A8-4220-B7B5-9B877F538C74}"/>
                </a:ext>
              </a:extLst>
            </p:cNvPr>
            <p:cNvSpPr/>
            <p:nvPr/>
          </p:nvSpPr>
          <p:spPr>
            <a:xfrm>
              <a:off x="10461982" y="2540105"/>
              <a:ext cx="6078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Projekt</a:t>
              </a:r>
              <a:endParaRPr kumimoji="0" lang="sv-SE" sz="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A74470A8-D07E-43BA-B042-A9B00BF991AA}"/>
              </a:ext>
            </a:extLst>
          </p:cNvPr>
          <p:cNvGrpSpPr/>
          <p:nvPr/>
        </p:nvGrpSpPr>
        <p:grpSpPr>
          <a:xfrm>
            <a:off x="9137101" y="2588640"/>
            <a:ext cx="670376" cy="216706"/>
            <a:chOff x="10998480" y="2539218"/>
            <a:chExt cx="670376" cy="245992"/>
          </a:xfrm>
        </p:grpSpPr>
        <p:sp>
          <p:nvSpPr>
            <p:cNvPr id="134" name="Ellips 133">
              <a:extLst>
                <a:ext uri="{FF2B5EF4-FFF2-40B4-BE49-F238E27FC236}">
                  <a16:creationId xmlns:a16="http://schemas.microsoft.com/office/drawing/2014/main" id="{BA24A852-F200-4B5D-A168-930B5F4E46F2}"/>
                </a:ext>
              </a:extLst>
            </p:cNvPr>
            <p:cNvSpPr/>
            <p:nvPr/>
          </p:nvSpPr>
          <p:spPr>
            <a:xfrm>
              <a:off x="11043106" y="2539218"/>
              <a:ext cx="554389" cy="24599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ktangel 134">
              <a:extLst>
                <a:ext uri="{FF2B5EF4-FFF2-40B4-BE49-F238E27FC236}">
                  <a16:creationId xmlns:a16="http://schemas.microsoft.com/office/drawing/2014/main" id="{AE33D69A-1CB6-4A99-BA1F-45C417B660C4}"/>
                </a:ext>
              </a:extLst>
            </p:cNvPr>
            <p:cNvSpPr/>
            <p:nvPr/>
          </p:nvSpPr>
          <p:spPr>
            <a:xfrm>
              <a:off x="10998480" y="2543822"/>
              <a:ext cx="67037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EXP-</a:t>
              </a:r>
              <a:r>
                <a:rPr kumimoji="0" lang="sv-S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Kontr</a:t>
              </a:r>
              <a:endPara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5" name="textruta 144">
            <a:extLst>
              <a:ext uri="{FF2B5EF4-FFF2-40B4-BE49-F238E27FC236}">
                <a16:creationId xmlns:a16="http://schemas.microsoft.com/office/drawing/2014/main" id="{CC459F64-8012-47F5-97F7-0C98FF0CCED0}"/>
              </a:ext>
            </a:extLst>
          </p:cNvPr>
          <p:cNvSpPr txBox="1"/>
          <p:nvPr/>
        </p:nvSpPr>
        <p:spPr>
          <a:xfrm>
            <a:off x="2189759" y="514706"/>
            <a:ext cx="14425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Förutsättning</a:t>
            </a:r>
          </a:p>
        </p:txBody>
      </p:sp>
      <p:sp>
        <p:nvSpPr>
          <p:cNvPr id="164" name="textruta 163">
            <a:extLst>
              <a:ext uri="{FF2B5EF4-FFF2-40B4-BE49-F238E27FC236}">
                <a16:creationId xmlns:a16="http://schemas.microsoft.com/office/drawing/2014/main" id="{89B173AD-ECA0-44B2-90A8-607E6A6B0712}"/>
              </a:ext>
            </a:extLst>
          </p:cNvPr>
          <p:cNvSpPr txBox="1"/>
          <p:nvPr/>
        </p:nvSpPr>
        <p:spPr>
          <a:xfrm>
            <a:off x="3547536" y="494504"/>
            <a:ext cx="9565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</a:t>
            </a: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9EBD2EC3-D3ED-47D4-8239-503959E90516}"/>
              </a:ext>
            </a:extLst>
          </p:cNvPr>
          <p:cNvSpPr txBox="1"/>
          <p:nvPr/>
        </p:nvSpPr>
        <p:spPr>
          <a:xfrm>
            <a:off x="3766757" y="4636141"/>
            <a:ext cx="5389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</a:t>
            </a:r>
          </a:p>
        </p:txBody>
      </p:sp>
      <p:sp>
        <p:nvSpPr>
          <p:cNvPr id="191" name="Ellips 190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436786" y="5362745"/>
            <a:ext cx="867362" cy="53250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07" name="Ellips 206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442670" y="2964004"/>
            <a:ext cx="867362" cy="532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23" name="Ellips 222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442670" y="2852062"/>
            <a:ext cx="867362" cy="532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37" name="Ellips 236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442670" y="2735022"/>
            <a:ext cx="867362" cy="532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40" name="Ellips 239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442670" y="2627921"/>
            <a:ext cx="867362" cy="532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43" name="Ellips 242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442670" y="2500960"/>
            <a:ext cx="867362" cy="532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27" name="Flödesschema: Dokument 226">
            <a:extLst>
              <a:ext uri="{FF2B5EF4-FFF2-40B4-BE49-F238E27FC236}">
                <a16:creationId xmlns:a16="http://schemas.microsoft.com/office/drawing/2014/main" id="{BF6B0E29-75E2-43AC-BF76-595730FC069A}"/>
              </a:ext>
            </a:extLst>
          </p:cNvPr>
          <p:cNvSpPr/>
          <p:nvPr/>
        </p:nvSpPr>
        <p:spPr>
          <a:xfrm rot="1795930">
            <a:off x="3468872" y="885047"/>
            <a:ext cx="750350" cy="622279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E-post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Ansökan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”MALL?”</a:t>
            </a: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DFE932E4-A05A-4253-A832-0A5E8F899394}"/>
              </a:ext>
            </a:extLst>
          </p:cNvPr>
          <p:cNvSpPr txBox="1"/>
          <p:nvPr/>
        </p:nvSpPr>
        <p:spPr>
          <a:xfrm>
            <a:off x="2393535" y="4635484"/>
            <a:ext cx="10205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Förutsättning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Åtkomst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ZTYX STS</a:t>
            </a:r>
          </a:p>
        </p:txBody>
      </p:sp>
      <p:sp>
        <p:nvSpPr>
          <p:cNvPr id="8" name="Rektangel med rundade hörn 7"/>
          <p:cNvSpPr/>
          <p:nvPr/>
        </p:nvSpPr>
        <p:spPr>
          <a:xfrm rot="5400000">
            <a:off x="2820787" y="3309276"/>
            <a:ext cx="5360585" cy="4601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FMV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 LS (VSDL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08" name="Rektangel med rundade hörn 107"/>
          <p:cNvSpPr/>
          <p:nvPr/>
        </p:nvSpPr>
        <p:spPr>
          <a:xfrm rot="5400000">
            <a:off x="2368972" y="3307396"/>
            <a:ext cx="5360586" cy="4638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Funktionsbrevlåda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verksamhetsstod@fmv.se</a:t>
            </a:r>
          </a:p>
        </p:txBody>
      </p:sp>
      <p:sp>
        <p:nvSpPr>
          <p:cNvPr id="229" name="Flödesschema: Dokument 228">
            <a:extLst>
              <a:ext uri="{FF2B5EF4-FFF2-40B4-BE49-F238E27FC236}">
                <a16:creationId xmlns:a16="http://schemas.microsoft.com/office/drawing/2014/main" id="{BF6B0E29-75E2-43AC-BF76-595730FC069A}"/>
              </a:ext>
            </a:extLst>
          </p:cNvPr>
          <p:cNvSpPr/>
          <p:nvPr/>
        </p:nvSpPr>
        <p:spPr>
          <a:xfrm rot="1795930">
            <a:off x="4959827" y="1940101"/>
            <a:ext cx="695421" cy="501234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Kundtjänst ärende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350233" y="6384754"/>
            <a:ext cx="129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Verksamhet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ruta 108"/>
          <p:cNvSpPr txBox="1"/>
          <p:nvPr/>
        </p:nvSpPr>
        <p:spPr>
          <a:xfrm>
            <a:off x="6138341" y="6384754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Förvaltning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ruta 104">
            <a:extLst>
              <a:ext uri="{FF2B5EF4-FFF2-40B4-BE49-F238E27FC236}">
                <a16:creationId xmlns:a16="http://schemas.microsoft.com/office/drawing/2014/main" id="{BF76179D-F16C-45CF-8FD4-358F441F303B}"/>
              </a:ext>
            </a:extLst>
          </p:cNvPr>
          <p:cNvSpPr txBox="1"/>
          <p:nvPr/>
        </p:nvSpPr>
        <p:spPr>
          <a:xfrm>
            <a:off x="2352330" y="1484948"/>
            <a:ext cx="11056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Åtkomst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 via SFAP</a:t>
            </a:r>
          </a:p>
        </p:txBody>
      </p:sp>
      <p:pic>
        <p:nvPicPr>
          <p:cNvPr id="110" name="Bildobjekt 10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01" y="973003"/>
            <a:ext cx="586896" cy="58689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0018626" y="1490796"/>
            <a:ext cx="2212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Ärende och beslut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ligger spårbara i VSDL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ktangel 88">
            <a:extLst>
              <a:ext uri="{FF2B5EF4-FFF2-40B4-BE49-F238E27FC236}">
                <a16:creationId xmlns:a16="http://schemas.microsoft.com/office/drawing/2014/main" id="{41C810FD-4E9E-46EC-B2D4-7B4F58588C2B}"/>
              </a:ext>
            </a:extLst>
          </p:cNvPr>
          <p:cNvSpPr/>
          <p:nvPr/>
        </p:nvSpPr>
        <p:spPr>
          <a:xfrm>
            <a:off x="4658625" y="739716"/>
            <a:ext cx="1327715" cy="2311005"/>
          </a:xfrm>
          <a:prstGeom prst="rect">
            <a:avLst/>
          </a:prstGeom>
          <a:noFill/>
          <a:ln w="57150" cap="flat" cmpd="sng" algn="ctr">
            <a:solidFill>
              <a:srgbClr val="5B9BD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0EC5520C-04ED-420E-9E3E-FE65CBC1CCB5}"/>
              </a:ext>
            </a:extLst>
          </p:cNvPr>
          <p:cNvSpPr/>
          <p:nvPr/>
        </p:nvSpPr>
        <p:spPr>
          <a:xfrm>
            <a:off x="212223" y="699373"/>
            <a:ext cx="3189269" cy="5647179"/>
          </a:xfrm>
          <a:prstGeom prst="rect">
            <a:avLst/>
          </a:prstGeom>
          <a:noFill/>
          <a:ln w="57150" cap="flat" cmpd="sng" algn="ctr">
            <a:solidFill>
              <a:srgbClr val="5B9BD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41C810FD-4E9E-46EC-B2D4-7B4F58588C2B}"/>
              </a:ext>
            </a:extLst>
          </p:cNvPr>
          <p:cNvSpPr/>
          <p:nvPr/>
        </p:nvSpPr>
        <p:spPr>
          <a:xfrm>
            <a:off x="2129917" y="4995561"/>
            <a:ext cx="1098915" cy="1117516"/>
          </a:xfrm>
          <a:prstGeom prst="rect">
            <a:avLst/>
          </a:prstGeom>
          <a:noFill/>
          <a:ln w="57150" cap="flat" cmpd="sng" algn="ctr">
            <a:solidFill>
              <a:srgbClr val="ED7D31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41C810FD-4E9E-46EC-B2D4-7B4F58588C2B}"/>
              </a:ext>
            </a:extLst>
          </p:cNvPr>
          <p:cNvSpPr/>
          <p:nvPr/>
        </p:nvSpPr>
        <p:spPr>
          <a:xfrm>
            <a:off x="2121449" y="1646045"/>
            <a:ext cx="1098915" cy="2987671"/>
          </a:xfrm>
          <a:prstGeom prst="rect">
            <a:avLst/>
          </a:prstGeom>
          <a:noFill/>
          <a:ln w="57150" cap="flat" cmpd="sng" algn="ctr">
            <a:solidFill>
              <a:srgbClr val="ED7D31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Högerpil 102"/>
          <p:cNvSpPr/>
          <p:nvPr/>
        </p:nvSpPr>
        <p:spPr>
          <a:xfrm rot="20647285">
            <a:off x="2778237" y="2381058"/>
            <a:ext cx="2091157" cy="344287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ruta 107"/>
          <p:cNvSpPr txBox="1"/>
          <p:nvPr/>
        </p:nvSpPr>
        <p:spPr>
          <a:xfrm>
            <a:off x="0" y="-5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Ansökan av </a:t>
            </a:r>
            <a:r>
              <a:rPr kumimoji="0" lang="sv-SE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Utökad behörighet 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Teamcenter</a:t>
            </a: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CD1DD1F3-B780-4F8C-B238-1B8EB7E94BC9}"/>
              </a:ext>
            </a:extLst>
          </p:cNvPr>
          <p:cNvSpPr txBox="1"/>
          <p:nvPr/>
        </p:nvSpPr>
        <p:spPr>
          <a:xfrm>
            <a:off x="4699533" y="762797"/>
            <a:ext cx="1194558" cy="92333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Arkivering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Ansökan och beslut</a:t>
            </a:r>
          </a:p>
        </p:txBody>
      </p:sp>
      <p:sp>
        <p:nvSpPr>
          <p:cNvPr id="110" name="Rektangel med rundade hörn 109"/>
          <p:cNvSpPr/>
          <p:nvPr/>
        </p:nvSpPr>
        <p:spPr>
          <a:xfrm>
            <a:off x="4876597" y="1665806"/>
            <a:ext cx="963452" cy="112662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 VerkO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(VSDL)</a:t>
            </a:r>
          </a:p>
        </p:txBody>
      </p:sp>
      <p:sp>
        <p:nvSpPr>
          <p:cNvPr id="112" name="Flödesschema: Dokument 111">
            <a:extLst>
              <a:ext uri="{FF2B5EF4-FFF2-40B4-BE49-F238E27FC236}">
                <a16:creationId xmlns:a16="http://schemas.microsoft.com/office/drawing/2014/main" id="{BF6B0E29-75E2-43AC-BF76-595730FC069A}"/>
              </a:ext>
            </a:extLst>
          </p:cNvPr>
          <p:cNvSpPr/>
          <p:nvPr/>
        </p:nvSpPr>
        <p:spPr>
          <a:xfrm rot="1795930">
            <a:off x="3716475" y="1903034"/>
            <a:ext cx="695421" cy="501234"/>
          </a:xfrm>
          <a:prstGeom prst="flowChartDocumen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ärende</a:t>
            </a:r>
          </a:p>
        </p:txBody>
      </p:sp>
      <p:grpSp>
        <p:nvGrpSpPr>
          <p:cNvPr id="121" name="Grupp 120"/>
          <p:cNvGrpSpPr/>
          <p:nvPr/>
        </p:nvGrpSpPr>
        <p:grpSpPr>
          <a:xfrm>
            <a:off x="247901" y="2809722"/>
            <a:ext cx="1862424" cy="3342580"/>
            <a:chOff x="247900" y="2809722"/>
            <a:chExt cx="2706681" cy="3342580"/>
          </a:xfrm>
        </p:grpSpPr>
        <p:cxnSp>
          <p:nvCxnSpPr>
            <p:cNvPr id="122" name="Rak koppling 121"/>
            <p:cNvCxnSpPr/>
            <p:nvPr/>
          </p:nvCxnSpPr>
          <p:spPr>
            <a:xfrm flipV="1">
              <a:off x="274208" y="3851453"/>
              <a:ext cx="2680373" cy="20688"/>
            </a:xfrm>
            <a:prstGeom prst="line">
              <a:avLst/>
            </a:prstGeom>
            <a:noFill/>
            <a:ln w="19050" cap="flat" cmpd="sng" algn="ctr">
              <a:solidFill>
                <a:srgbClr val="233616"/>
              </a:solidFill>
              <a:prstDash val="solid"/>
              <a:miter lim="800000"/>
            </a:ln>
            <a:effectLst/>
          </p:spPr>
        </p:cxnSp>
        <p:cxnSp>
          <p:nvCxnSpPr>
            <p:cNvPr id="123" name="Rak koppling 122"/>
            <p:cNvCxnSpPr/>
            <p:nvPr/>
          </p:nvCxnSpPr>
          <p:spPr>
            <a:xfrm flipV="1">
              <a:off x="274208" y="2809722"/>
              <a:ext cx="2680373" cy="20688"/>
            </a:xfrm>
            <a:prstGeom prst="line">
              <a:avLst/>
            </a:prstGeom>
            <a:noFill/>
            <a:ln w="19050" cap="flat" cmpd="sng" algn="ctr">
              <a:solidFill>
                <a:srgbClr val="233616"/>
              </a:solidFill>
              <a:prstDash val="solid"/>
              <a:miter lim="800000"/>
            </a:ln>
            <a:effectLst/>
          </p:spPr>
        </p:cxnSp>
        <p:cxnSp>
          <p:nvCxnSpPr>
            <p:cNvPr id="124" name="Rak koppling 123"/>
            <p:cNvCxnSpPr/>
            <p:nvPr/>
          </p:nvCxnSpPr>
          <p:spPr>
            <a:xfrm flipV="1">
              <a:off x="247900" y="4676805"/>
              <a:ext cx="2680373" cy="20688"/>
            </a:xfrm>
            <a:prstGeom prst="line">
              <a:avLst/>
            </a:prstGeom>
            <a:noFill/>
            <a:ln w="19050" cap="flat" cmpd="sng" algn="ctr">
              <a:solidFill>
                <a:srgbClr val="233616"/>
              </a:solidFill>
              <a:prstDash val="solid"/>
              <a:miter lim="800000"/>
            </a:ln>
            <a:effectLst/>
          </p:spPr>
        </p:cxnSp>
        <p:cxnSp>
          <p:nvCxnSpPr>
            <p:cNvPr id="125" name="Rak koppling 124"/>
            <p:cNvCxnSpPr/>
            <p:nvPr/>
          </p:nvCxnSpPr>
          <p:spPr>
            <a:xfrm flipV="1">
              <a:off x="274208" y="6131614"/>
              <a:ext cx="2680373" cy="20688"/>
            </a:xfrm>
            <a:prstGeom prst="line">
              <a:avLst/>
            </a:prstGeom>
            <a:noFill/>
            <a:ln w="19050" cap="flat" cmpd="sng" algn="ctr">
              <a:solidFill>
                <a:srgbClr val="233616"/>
              </a:solidFill>
              <a:prstDash val="solid"/>
              <a:miter lim="800000"/>
            </a:ln>
            <a:effectLst/>
          </p:spPr>
        </p:cxnSp>
      </p:grpSp>
      <p:sp>
        <p:nvSpPr>
          <p:cNvPr id="140" name="textruta 139"/>
          <p:cNvSpPr txBox="1"/>
          <p:nvPr/>
        </p:nvSpPr>
        <p:spPr>
          <a:xfrm>
            <a:off x="5556700" y="3784701"/>
            <a:ext cx="1656380" cy="938719"/>
          </a:xfrm>
          <a:prstGeom prst="rect">
            <a:avLst/>
          </a:prstGeom>
          <a:gradFill>
            <a:gsLst>
              <a:gs pos="0">
                <a:srgbClr val="FF0000"/>
              </a:gs>
              <a:gs pos="48000">
                <a:srgbClr val="FFC000"/>
              </a:gs>
              <a:gs pos="100000">
                <a:srgbClr val="70AD47">
                  <a:lumMod val="75000"/>
                </a:srgbClr>
              </a:gs>
            </a:gsLst>
            <a:lin ang="16200000" scaled="0"/>
          </a:gra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Skapa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Ändra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Besluta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43" name="textruta 142"/>
          <p:cNvSpPr txBox="1"/>
          <p:nvPr/>
        </p:nvSpPr>
        <p:spPr>
          <a:xfrm>
            <a:off x="5756054" y="3240186"/>
            <a:ext cx="11352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Princip på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Behörighetsnivå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”VerkO”</a:t>
            </a:r>
          </a:p>
        </p:txBody>
      </p:sp>
      <p:sp>
        <p:nvSpPr>
          <p:cNvPr id="144" name="Ellips 143"/>
          <p:cNvSpPr/>
          <p:nvPr/>
        </p:nvSpPr>
        <p:spPr>
          <a:xfrm>
            <a:off x="3494159" y="5086363"/>
            <a:ext cx="1439356" cy="143935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6000" r="-6000" b="-4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ruta 146">
            <a:extLst>
              <a:ext uri="{FF2B5EF4-FFF2-40B4-BE49-F238E27FC236}">
                <a16:creationId xmlns:a16="http://schemas.microsoft.com/office/drawing/2014/main" id="{CD1DD1F3-B780-4F8C-B238-1B8EB7E94BC9}"/>
              </a:ext>
            </a:extLst>
          </p:cNvPr>
          <p:cNvSpPr txBox="1"/>
          <p:nvPr/>
        </p:nvSpPr>
        <p:spPr>
          <a:xfrm>
            <a:off x="314412" y="514707"/>
            <a:ext cx="956512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Behov</a:t>
            </a:r>
          </a:p>
        </p:txBody>
      </p:sp>
      <p:sp>
        <p:nvSpPr>
          <p:cNvPr id="150" name="textruta 149"/>
          <p:cNvSpPr txBox="1"/>
          <p:nvPr/>
        </p:nvSpPr>
        <p:spPr>
          <a:xfrm>
            <a:off x="5606650" y="3043345"/>
            <a:ext cx="1348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Utökad behörighet</a:t>
            </a:r>
          </a:p>
        </p:txBody>
      </p:sp>
      <p:pic>
        <p:nvPicPr>
          <p:cNvPr id="152" name="Bildobjekt 151">
            <a:extLst>
              <a:ext uri="{FF2B5EF4-FFF2-40B4-BE49-F238E27FC236}">
                <a16:creationId xmlns:a16="http://schemas.microsoft.com/office/drawing/2014/main" id="{DE57D383-8528-4D02-8F54-47EDD6B1C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36" y="3010378"/>
            <a:ext cx="320568" cy="597336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3" name="Rektangel 152">
            <a:extLst>
              <a:ext uri="{FF2B5EF4-FFF2-40B4-BE49-F238E27FC236}">
                <a16:creationId xmlns:a16="http://schemas.microsoft.com/office/drawing/2014/main" id="{035C7026-E3DA-4D1B-B49F-E35475ED5639}"/>
              </a:ext>
            </a:extLst>
          </p:cNvPr>
          <p:cNvSpPr/>
          <p:nvPr/>
        </p:nvSpPr>
        <p:spPr>
          <a:xfrm rot="19238611">
            <a:off x="387935" y="1230574"/>
            <a:ext cx="712850" cy="317027"/>
          </a:xfrm>
          <a:prstGeom prst="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</a:t>
            </a:r>
          </a:p>
        </p:txBody>
      </p:sp>
      <p:sp>
        <p:nvSpPr>
          <p:cNvPr id="158" name="Ellips 157"/>
          <p:cNvSpPr/>
          <p:nvPr/>
        </p:nvSpPr>
        <p:spPr>
          <a:xfrm>
            <a:off x="5551137" y="4735500"/>
            <a:ext cx="554389" cy="216706"/>
          </a:xfrm>
          <a:prstGeom prst="ellipse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</a:t>
            </a:r>
            <a:endParaRPr kumimoji="0" lang="sv-SE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6" name="Grupp 165"/>
          <p:cNvGrpSpPr/>
          <p:nvPr/>
        </p:nvGrpSpPr>
        <p:grpSpPr>
          <a:xfrm>
            <a:off x="6076529" y="4727691"/>
            <a:ext cx="607859" cy="230465"/>
            <a:chOff x="10461982" y="2540105"/>
            <a:chExt cx="607859" cy="261610"/>
          </a:xfrm>
        </p:grpSpPr>
        <p:sp>
          <p:nvSpPr>
            <p:cNvPr id="167" name="Ellips 166"/>
            <p:cNvSpPr/>
            <p:nvPr/>
          </p:nvSpPr>
          <p:spPr>
            <a:xfrm>
              <a:off x="10488717" y="2543787"/>
              <a:ext cx="554389" cy="245993"/>
            </a:xfrm>
            <a:prstGeom prst="ellipse">
              <a:avLst/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ektangel 167"/>
            <p:cNvSpPr/>
            <p:nvPr/>
          </p:nvSpPr>
          <p:spPr>
            <a:xfrm>
              <a:off x="10461982" y="2540105"/>
              <a:ext cx="6078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Projekt</a:t>
              </a:r>
              <a:endParaRPr kumimoji="0" lang="sv-SE" sz="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9" name="Grupp 168"/>
          <p:cNvGrpSpPr/>
          <p:nvPr/>
        </p:nvGrpSpPr>
        <p:grpSpPr>
          <a:xfrm>
            <a:off x="6618244" y="4728496"/>
            <a:ext cx="670376" cy="216706"/>
            <a:chOff x="10998480" y="2539218"/>
            <a:chExt cx="670376" cy="245992"/>
          </a:xfrm>
        </p:grpSpPr>
        <p:sp>
          <p:nvSpPr>
            <p:cNvPr id="170" name="Ellips 169"/>
            <p:cNvSpPr/>
            <p:nvPr/>
          </p:nvSpPr>
          <p:spPr>
            <a:xfrm>
              <a:off x="11043106" y="2539218"/>
              <a:ext cx="554389" cy="245992"/>
            </a:xfrm>
            <a:prstGeom prst="ellipse">
              <a:avLst/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ktangel 170"/>
            <p:cNvSpPr/>
            <p:nvPr/>
          </p:nvSpPr>
          <p:spPr>
            <a:xfrm>
              <a:off x="10998480" y="2543822"/>
              <a:ext cx="67037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EXP-</a:t>
              </a:r>
              <a:r>
                <a:rPr kumimoji="0" lang="sv-SE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Kontr</a:t>
              </a:r>
              <a:endParaRPr kumimoji="0" lang="sv-SE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2" name="textruta 171">
            <a:extLst>
              <a:ext uri="{FF2B5EF4-FFF2-40B4-BE49-F238E27FC236}">
                <a16:creationId xmlns:a16="http://schemas.microsoft.com/office/drawing/2014/main" id="{CD1DD1F3-B780-4F8C-B238-1B8EB7E94BC9}"/>
              </a:ext>
            </a:extLst>
          </p:cNvPr>
          <p:cNvSpPr txBox="1"/>
          <p:nvPr/>
        </p:nvSpPr>
        <p:spPr>
          <a:xfrm>
            <a:off x="3248584" y="514707"/>
            <a:ext cx="956512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Mottag</a:t>
            </a:r>
          </a:p>
        </p:txBody>
      </p:sp>
      <p:pic>
        <p:nvPicPr>
          <p:cNvPr id="173" name="Bildobjekt 172">
            <a:extLst>
              <a:ext uri="{FF2B5EF4-FFF2-40B4-BE49-F238E27FC236}">
                <a16:creationId xmlns:a16="http://schemas.microsoft.com/office/drawing/2014/main" id="{D43AD86A-5EE4-4BE3-9196-945FA4910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41" y="1852809"/>
            <a:ext cx="322352" cy="537124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4" name="Bildobjekt 173">
            <a:extLst>
              <a:ext uri="{FF2B5EF4-FFF2-40B4-BE49-F238E27FC236}">
                <a16:creationId xmlns:a16="http://schemas.microsoft.com/office/drawing/2014/main" id="{7D8B052A-65D4-484C-931B-A2929E99E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0" y="2048739"/>
            <a:ext cx="244890" cy="51189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75" name="textruta 174"/>
          <p:cNvSpPr txBox="1"/>
          <p:nvPr/>
        </p:nvSpPr>
        <p:spPr>
          <a:xfrm>
            <a:off x="657361" y="2626538"/>
            <a:ext cx="692872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SFAP</a:t>
            </a:r>
          </a:p>
        </p:txBody>
      </p:sp>
      <p:sp>
        <p:nvSpPr>
          <p:cNvPr id="176" name="textruta 175"/>
          <p:cNvSpPr txBox="1"/>
          <p:nvPr/>
        </p:nvSpPr>
        <p:spPr>
          <a:xfrm>
            <a:off x="683811" y="3665318"/>
            <a:ext cx="120513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Industrinät</a:t>
            </a:r>
          </a:p>
        </p:txBody>
      </p:sp>
      <p:sp>
        <p:nvSpPr>
          <p:cNvPr id="178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808518" y="4051663"/>
            <a:ext cx="1311457" cy="464705"/>
          </a:xfrm>
          <a:prstGeom prst="rightArrow">
            <a:avLst/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Annan myndighet</a:t>
            </a:r>
          </a:p>
        </p:txBody>
      </p:sp>
      <p:pic>
        <p:nvPicPr>
          <p:cNvPr id="180" name="Bildobjekt 1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23" y="3908125"/>
            <a:ext cx="335866" cy="565008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1" name="textruta 180"/>
          <p:cNvSpPr txBox="1"/>
          <p:nvPr/>
        </p:nvSpPr>
        <p:spPr>
          <a:xfrm>
            <a:off x="657503" y="4490670"/>
            <a:ext cx="120513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Industrinät</a:t>
            </a:r>
          </a:p>
        </p:txBody>
      </p:sp>
      <p:grpSp>
        <p:nvGrpSpPr>
          <p:cNvPr id="182" name="Grupp 181"/>
          <p:cNvGrpSpPr/>
          <p:nvPr/>
        </p:nvGrpSpPr>
        <p:grpSpPr>
          <a:xfrm>
            <a:off x="840384" y="1762963"/>
            <a:ext cx="1272364" cy="1846873"/>
            <a:chOff x="840383" y="1762963"/>
            <a:chExt cx="2539229" cy="1846873"/>
          </a:xfrm>
        </p:grpSpPr>
        <p:sp>
          <p:nvSpPr>
            <p:cNvPr id="183" name="Högerpil 46">
              <a:extLst>
                <a:ext uri="{FF2B5EF4-FFF2-40B4-BE49-F238E27FC236}">
                  <a16:creationId xmlns:a16="http://schemas.microsoft.com/office/drawing/2014/main" id="{95533DBB-2CB2-4783-8E9C-2A1AA7379C1D}"/>
                </a:ext>
              </a:extLst>
            </p:cNvPr>
            <p:cNvSpPr/>
            <p:nvPr/>
          </p:nvSpPr>
          <p:spPr>
            <a:xfrm>
              <a:off x="840383" y="3145131"/>
              <a:ext cx="2539229" cy="464705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Leverantör Mtrl/UH</a:t>
              </a:r>
            </a:p>
          </p:txBody>
        </p:sp>
        <p:sp>
          <p:nvSpPr>
            <p:cNvPr id="184" name="Högerpil 46">
              <a:extLst>
                <a:ext uri="{FF2B5EF4-FFF2-40B4-BE49-F238E27FC236}">
                  <a16:creationId xmlns:a16="http://schemas.microsoft.com/office/drawing/2014/main" id="{95533DBB-2CB2-4783-8E9C-2A1AA7379C1D}"/>
                </a:ext>
              </a:extLst>
            </p:cNvPr>
            <p:cNvSpPr/>
            <p:nvPr/>
          </p:nvSpPr>
          <p:spPr>
            <a:xfrm>
              <a:off x="840383" y="2212833"/>
              <a:ext cx="2539229" cy="464705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Inhyrd </a:t>
              </a:r>
              <a:r>
                <a:rPr kumimoji="0" lang="sv-SE" sz="11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</a:t>
              </a:r>
              <a:r>
                <a:rPr kumimoji="0" lang="sv-SE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FMV</a:t>
              </a:r>
            </a:p>
          </p:txBody>
        </p:sp>
        <p:sp>
          <p:nvSpPr>
            <p:cNvPr id="185" name="Högerpil 46">
              <a:extLst>
                <a:ext uri="{FF2B5EF4-FFF2-40B4-BE49-F238E27FC236}">
                  <a16:creationId xmlns:a16="http://schemas.microsoft.com/office/drawing/2014/main" id="{95533DBB-2CB2-4783-8E9C-2A1AA7379C1D}"/>
                </a:ext>
              </a:extLst>
            </p:cNvPr>
            <p:cNvSpPr/>
            <p:nvPr/>
          </p:nvSpPr>
          <p:spPr>
            <a:xfrm>
              <a:off x="840383" y="1762963"/>
              <a:ext cx="2539229" cy="464705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FMV Anst</a:t>
              </a:r>
            </a:p>
          </p:txBody>
        </p:sp>
      </p:grpSp>
      <p:grpSp>
        <p:nvGrpSpPr>
          <p:cNvPr id="186" name="Grupp 185"/>
          <p:cNvGrpSpPr/>
          <p:nvPr/>
        </p:nvGrpSpPr>
        <p:grpSpPr>
          <a:xfrm>
            <a:off x="4408021" y="3674396"/>
            <a:ext cx="945471" cy="1350545"/>
            <a:chOff x="9374254" y="3805266"/>
            <a:chExt cx="945471" cy="1350545"/>
          </a:xfrm>
        </p:grpSpPr>
        <p:sp>
          <p:nvSpPr>
            <p:cNvPr id="187" name="textruta 186">
              <a:extLst>
                <a:ext uri="{FF2B5EF4-FFF2-40B4-BE49-F238E27FC236}">
                  <a16:creationId xmlns:a16="http://schemas.microsoft.com/office/drawing/2014/main" id="{0836EC3C-0150-4009-BFC1-7ABE805F3200}"/>
                </a:ext>
              </a:extLst>
            </p:cNvPr>
            <p:cNvSpPr txBox="1"/>
            <p:nvPr/>
          </p:nvSpPr>
          <p:spPr>
            <a:xfrm>
              <a:off x="9399447" y="4694146"/>
              <a:ext cx="911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Teamcenter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konto</a:t>
              </a:r>
            </a:p>
          </p:txBody>
        </p:sp>
        <p:sp>
          <p:nvSpPr>
            <p:cNvPr id="188" name="Flödesschema: Magnetskiva 187"/>
            <p:cNvSpPr/>
            <p:nvPr/>
          </p:nvSpPr>
          <p:spPr>
            <a:xfrm>
              <a:off x="9384032" y="3805266"/>
              <a:ext cx="925185" cy="816941"/>
            </a:xfrm>
            <a:prstGeom prst="flowChartMagneticDisk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Identitet och Åtkomst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sv-SE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TcSS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89" name="Ellips 188"/>
            <p:cNvSpPr/>
            <p:nvPr/>
          </p:nvSpPr>
          <p:spPr>
            <a:xfrm>
              <a:off x="9374254" y="3808062"/>
              <a:ext cx="945471" cy="26933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t="-6000" r="-6000" b="-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1" name="Grupp 190"/>
          <p:cNvGrpSpPr/>
          <p:nvPr/>
        </p:nvGrpSpPr>
        <p:grpSpPr>
          <a:xfrm>
            <a:off x="2646511" y="2864143"/>
            <a:ext cx="1819610" cy="2204460"/>
            <a:chOff x="5743818" y="2530870"/>
            <a:chExt cx="1819610" cy="2204460"/>
          </a:xfrm>
        </p:grpSpPr>
        <p:sp>
          <p:nvSpPr>
            <p:cNvPr id="192" name="Svängd pil 191"/>
            <p:cNvSpPr/>
            <p:nvPr/>
          </p:nvSpPr>
          <p:spPr>
            <a:xfrm rot="16200000" flipH="1" flipV="1">
              <a:off x="5472275" y="2802413"/>
              <a:ext cx="1942263" cy="1399178"/>
            </a:xfrm>
            <a:prstGeom prst="bentArrow">
              <a:avLst>
                <a:gd name="adj1" fmla="val 9920"/>
                <a:gd name="adj2" fmla="val 10864"/>
                <a:gd name="adj3" fmla="val 8207"/>
                <a:gd name="adj4" fmla="val 43750"/>
              </a:avLst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Rektangel 192"/>
            <p:cNvSpPr/>
            <p:nvPr/>
          </p:nvSpPr>
          <p:spPr>
            <a:xfrm rot="19238611">
              <a:off x="6647370" y="3518279"/>
              <a:ext cx="712850" cy="317027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Behörig</a:t>
              </a:r>
            </a:p>
          </p:txBody>
        </p:sp>
        <p:sp>
          <p:nvSpPr>
            <p:cNvPr id="194" name="Svängd pil 193"/>
            <p:cNvSpPr/>
            <p:nvPr/>
          </p:nvSpPr>
          <p:spPr>
            <a:xfrm rot="16200000" flipH="1" flipV="1">
              <a:off x="5540011" y="2890649"/>
              <a:ext cx="1942263" cy="1399178"/>
            </a:xfrm>
            <a:prstGeom prst="bentArrow">
              <a:avLst>
                <a:gd name="adj1" fmla="val 9920"/>
                <a:gd name="adj2" fmla="val 10864"/>
                <a:gd name="adj3" fmla="val 8207"/>
                <a:gd name="adj4" fmla="val 43750"/>
              </a:avLst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Rektangel 195"/>
            <p:cNvSpPr/>
            <p:nvPr/>
          </p:nvSpPr>
          <p:spPr>
            <a:xfrm rot="19238611">
              <a:off x="6715106" y="3606515"/>
              <a:ext cx="712850" cy="317027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Behörig</a:t>
              </a:r>
            </a:p>
          </p:txBody>
        </p:sp>
        <p:sp>
          <p:nvSpPr>
            <p:cNvPr id="197" name="Svängd pil 196"/>
            <p:cNvSpPr/>
            <p:nvPr/>
          </p:nvSpPr>
          <p:spPr>
            <a:xfrm rot="16200000" flipH="1" flipV="1">
              <a:off x="5607747" y="2977073"/>
              <a:ext cx="1942263" cy="1399178"/>
            </a:xfrm>
            <a:prstGeom prst="bentArrow">
              <a:avLst>
                <a:gd name="adj1" fmla="val 9920"/>
                <a:gd name="adj2" fmla="val 10864"/>
                <a:gd name="adj3" fmla="val 8207"/>
                <a:gd name="adj4" fmla="val 43750"/>
              </a:avLst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Rektangel 197"/>
            <p:cNvSpPr/>
            <p:nvPr/>
          </p:nvSpPr>
          <p:spPr>
            <a:xfrm rot="19238611">
              <a:off x="6782842" y="3692939"/>
              <a:ext cx="712850" cy="317027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Behörig</a:t>
              </a:r>
            </a:p>
          </p:txBody>
        </p:sp>
        <p:sp>
          <p:nvSpPr>
            <p:cNvPr id="199" name="Svängd pil 198"/>
            <p:cNvSpPr/>
            <p:nvPr/>
          </p:nvSpPr>
          <p:spPr>
            <a:xfrm rot="16200000" flipH="1" flipV="1">
              <a:off x="5675483" y="3064610"/>
              <a:ext cx="1942263" cy="1399178"/>
            </a:xfrm>
            <a:prstGeom prst="bentArrow">
              <a:avLst>
                <a:gd name="adj1" fmla="val 9920"/>
                <a:gd name="adj2" fmla="val 10864"/>
                <a:gd name="adj3" fmla="val 8207"/>
                <a:gd name="adj4" fmla="val 43750"/>
              </a:avLst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ktangel 202"/>
            <p:cNvSpPr/>
            <p:nvPr/>
          </p:nvSpPr>
          <p:spPr>
            <a:xfrm rot="19238611">
              <a:off x="6850578" y="3780476"/>
              <a:ext cx="712850" cy="317027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Behörig</a:t>
              </a:r>
            </a:p>
          </p:txBody>
        </p:sp>
      </p:grpSp>
      <p:sp>
        <p:nvSpPr>
          <p:cNvPr id="204" name="Flödesschema: Dokument 203">
            <a:extLst>
              <a:ext uri="{FF2B5EF4-FFF2-40B4-BE49-F238E27FC236}">
                <a16:creationId xmlns:a16="http://schemas.microsoft.com/office/drawing/2014/main" id="{BF6B0E29-75E2-43AC-BF76-595730FC069A}"/>
              </a:ext>
            </a:extLst>
          </p:cNvPr>
          <p:cNvSpPr/>
          <p:nvPr/>
        </p:nvSpPr>
        <p:spPr>
          <a:xfrm rot="1795930">
            <a:off x="1220016" y="1061700"/>
            <a:ext cx="750350" cy="622279"/>
          </a:xfrm>
          <a:prstGeom prst="flowChartDocumen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E-post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Ansökan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”MALL?”</a:t>
            </a:r>
          </a:p>
        </p:txBody>
      </p:sp>
      <p:sp>
        <p:nvSpPr>
          <p:cNvPr id="207" name="textruta 206">
            <a:extLst>
              <a:ext uri="{FF2B5EF4-FFF2-40B4-BE49-F238E27FC236}">
                <a16:creationId xmlns:a16="http://schemas.microsoft.com/office/drawing/2014/main" id="{9EBD2EC3-D3ED-47D4-8239-503959E90516}"/>
              </a:ext>
            </a:extLst>
          </p:cNvPr>
          <p:cNvSpPr txBox="1"/>
          <p:nvPr/>
        </p:nvSpPr>
        <p:spPr>
          <a:xfrm>
            <a:off x="2444452" y="4809498"/>
            <a:ext cx="538930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Beslut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FM</a:t>
            </a:r>
          </a:p>
        </p:txBody>
      </p:sp>
      <p:pic>
        <p:nvPicPr>
          <p:cNvPr id="220" name="Bildobjekt 219">
            <a:extLst>
              <a:ext uri="{FF2B5EF4-FFF2-40B4-BE49-F238E27FC236}">
                <a16:creationId xmlns:a16="http://schemas.microsoft.com/office/drawing/2014/main" id="{D43AD86A-5EE4-4BE3-9196-945FA4910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3" y="5138456"/>
            <a:ext cx="322352" cy="537124"/>
          </a:xfrm>
          <a:prstGeom prst="rect">
            <a:avLst/>
          </a:prstGeom>
          <a:effectLst>
            <a:outerShdw blurRad="25400" dir="215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21" name="Grupp 220">
            <a:extLst>
              <a:ext uri="{FF2B5EF4-FFF2-40B4-BE49-F238E27FC236}">
                <a16:creationId xmlns:a16="http://schemas.microsoft.com/office/drawing/2014/main" id="{6D5FACC8-E0F2-4955-9D0E-D5FD9B32EBAF}"/>
              </a:ext>
            </a:extLst>
          </p:cNvPr>
          <p:cNvGrpSpPr/>
          <p:nvPr/>
        </p:nvGrpSpPr>
        <p:grpSpPr>
          <a:xfrm>
            <a:off x="487425" y="5303090"/>
            <a:ext cx="310934" cy="593258"/>
            <a:chOff x="7468951" y="2084243"/>
            <a:chExt cx="477757" cy="956951"/>
          </a:xfrm>
        </p:grpSpPr>
        <p:grpSp>
          <p:nvGrpSpPr>
            <p:cNvPr id="222" name="Grupp 221">
              <a:extLst>
                <a:ext uri="{FF2B5EF4-FFF2-40B4-BE49-F238E27FC236}">
                  <a16:creationId xmlns:a16="http://schemas.microsoft.com/office/drawing/2014/main" id="{193F07D8-D3D1-4D3B-B8F9-FD2E28637246}"/>
                </a:ext>
              </a:extLst>
            </p:cNvPr>
            <p:cNvGrpSpPr/>
            <p:nvPr/>
          </p:nvGrpSpPr>
          <p:grpSpPr>
            <a:xfrm>
              <a:off x="7468951" y="2084243"/>
              <a:ext cx="477757" cy="956951"/>
              <a:chOff x="7579666" y="2229913"/>
              <a:chExt cx="477757" cy="956951"/>
            </a:xfrm>
          </p:grpSpPr>
          <p:grpSp>
            <p:nvGrpSpPr>
              <p:cNvPr id="224" name="Grupp 223">
                <a:extLst>
                  <a:ext uri="{FF2B5EF4-FFF2-40B4-BE49-F238E27FC236}">
                    <a16:creationId xmlns:a16="http://schemas.microsoft.com/office/drawing/2014/main" id="{2227EF5D-0FBC-48EB-A527-C3D87E57EBF3}"/>
                  </a:ext>
                </a:extLst>
              </p:cNvPr>
              <p:cNvGrpSpPr/>
              <p:nvPr/>
            </p:nvGrpSpPr>
            <p:grpSpPr>
              <a:xfrm>
                <a:off x="7579666" y="2488635"/>
                <a:ext cx="477757" cy="698229"/>
                <a:chOff x="7731628" y="1733043"/>
                <a:chExt cx="477757" cy="698229"/>
              </a:xfr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226" name="Rektangel med rundade hörn 153">
                  <a:extLst>
                    <a:ext uri="{FF2B5EF4-FFF2-40B4-BE49-F238E27FC236}">
                      <a16:creationId xmlns:a16="http://schemas.microsoft.com/office/drawing/2014/main" id="{E35D4363-8A88-40D0-AE4A-4BAFE138A774}"/>
                    </a:ext>
                  </a:extLst>
                </p:cNvPr>
                <p:cNvSpPr/>
                <p:nvPr/>
              </p:nvSpPr>
              <p:spPr bwMode="auto">
                <a:xfrm>
                  <a:off x="7792221" y="1761989"/>
                  <a:ext cx="356798" cy="669283"/>
                </a:xfrm>
                <a:custGeom>
                  <a:avLst/>
                  <a:gdLst>
                    <a:gd name="connsiteX0" fmla="*/ 0 w 277928"/>
                    <a:gd name="connsiteY0" fmla="*/ 46322 h 574882"/>
                    <a:gd name="connsiteX1" fmla="*/ 46322 w 277928"/>
                    <a:gd name="connsiteY1" fmla="*/ 0 h 574882"/>
                    <a:gd name="connsiteX2" fmla="*/ 231606 w 277928"/>
                    <a:gd name="connsiteY2" fmla="*/ 0 h 574882"/>
                    <a:gd name="connsiteX3" fmla="*/ 277928 w 277928"/>
                    <a:gd name="connsiteY3" fmla="*/ 46322 h 574882"/>
                    <a:gd name="connsiteX4" fmla="*/ 277928 w 277928"/>
                    <a:gd name="connsiteY4" fmla="*/ 528560 h 574882"/>
                    <a:gd name="connsiteX5" fmla="*/ 231606 w 277928"/>
                    <a:gd name="connsiteY5" fmla="*/ 574882 h 574882"/>
                    <a:gd name="connsiteX6" fmla="*/ 46322 w 277928"/>
                    <a:gd name="connsiteY6" fmla="*/ 574882 h 574882"/>
                    <a:gd name="connsiteX7" fmla="*/ 0 w 277928"/>
                    <a:gd name="connsiteY7" fmla="*/ 528560 h 574882"/>
                    <a:gd name="connsiteX8" fmla="*/ 0 w 277928"/>
                    <a:gd name="connsiteY8" fmla="*/ 46322 h 574882"/>
                    <a:gd name="connsiteX0" fmla="*/ 43163 w 321091"/>
                    <a:gd name="connsiteY0" fmla="*/ 46322 h 677276"/>
                    <a:gd name="connsiteX1" fmla="*/ 89485 w 321091"/>
                    <a:gd name="connsiteY1" fmla="*/ 0 h 677276"/>
                    <a:gd name="connsiteX2" fmla="*/ 274769 w 321091"/>
                    <a:gd name="connsiteY2" fmla="*/ 0 h 677276"/>
                    <a:gd name="connsiteX3" fmla="*/ 321091 w 321091"/>
                    <a:gd name="connsiteY3" fmla="*/ 46322 h 677276"/>
                    <a:gd name="connsiteX4" fmla="*/ 321091 w 321091"/>
                    <a:gd name="connsiteY4" fmla="*/ 528560 h 677276"/>
                    <a:gd name="connsiteX5" fmla="*/ 274769 w 321091"/>
                    <a:gd name="connsiteY5" fmla="*/ 574882 h 677276"/>
                    <a:gd name="connsiteX6" fmla="*/ 6142 w 321091"/>
                    <a:gd name="connsiteY6" fmla="*/ 677276 h 677276"/>
                    <a:gd name="connsiteX7" fmla="*/ 43163 w 321091"/>
                    <a:gd name="connsiteY7" fmla="*/ 528560 h 677276"/>
                    <a:gd name="connsiteX8" fmla="*/ 43163 w 321091"/>
                    <a:gd name="connsiteY8" fmla="*/ 46322 h 677276"/>
                    <a:gd name="connsiteX0" fmla="*/ 43163 w 353419"/>
                    <a:gd name="connsiteY0" fmla="*/ 46322 h 677276"/>
                    <a:gd name="connsiteX1" fmla="*/ 89485 w 353419"/>
                    <a:gd name="connsiteY1" fmla="*/ 0 h 677276"/>
                    <a:gd name="connsiteX2" fmla="*/ 274769 w 353419"/>
                    <a:gd name="connsiteY2" fmla="*/ 0 h 677276"/>
                    <a:gd name="connsiteX3" fmla="*/ 321091 w 353419"/>
                    <a:gd name="connsiteY3" fmla="*/ 46322 h 677276"/>
                    <a:gd name="connsiteX4" fmla="*/ 321091 w 353419"/>
                    <a:gd name="connsiteY4" fmla="*/ 528560 h 677276"/>
                    <a:gd name="connsiteX5" fmla="*/ 346207 w 353419"/>
                    <a:gd name="connsiteY5" fmla="*/ 667751 h 677276"/>
                    <a:gd name="connsiteX6" fmla="*/ 6142 w 353419"/>
                    <a:gd name="connsiteY6" fmla="*/ 677276 h 677276"/>
                    <a:gd name="connsiteX7" fmla="*/ 43163 w 353419"/>
                    <a:gd name="connsiteY7" fmla="*/ 528560 h 677276"/>
                    <a:gd name="connsiteX8" fmla="*/ 43163 w 353419"/>
                    <a:gd name="connsiteY8" fmla="*/ 46322 h 677276"/>
                    <a:gd name="connsiteX0" fmla="*/ 43163 w 357712"/>
                    <a:gd name="connsiteY0" fmla="*/ 46322 h 688850"/>
                    <a:gd name="connsiteX1" fmla="*/ 89485 w 357712"/>
                    <a:gd name="connsiteY1" fmla="*/ 0 h 688850"/>
                    <a:gd name="connsiteX2" fmla="*/ 274769 w 357712"/>
                    <a:gd name="connsiteY2" fmla="*/ 0 h 688850"/>
                    <a:gd name="connsiteX3" fmla="*/ 321091 w 357712"/>
                    <a:gd name="connsiteY3" fmla="*/ 46322 h 688850"/>
                    <a:gd name="connsiteX4" fmla="*/ 321091 w 357712"/>
                    <a:gd name="connsiteY4" fmla="*/ 528560 h 688850"/>
                    <a:gd name="connsiteX5" fmla="*/ 350970 w 357712"/>
                    <a:gd name="connsiteY5" fmla="*/ 688850 h 688850"/>
                    <a:gd name="connsiteX6" fmla="*/ 6142 w 357712"/>
                    <a:gd name="connsiteY6" fmla="*/ 677276 h 688850"/>
                    <a:gd name="connsiteX7" fmla="*/ 43163 w 357712"/>
                    <a:gd name="connsiteY7" fmla="*/ 528560 h 688850"/>
                    <a:gd name="connsiteX8" fmla="*/ 43163 w 357712"/>
                    <a:gd name="connsiteY8" fmla="*/ 46322 h 688850"/>
                    <a:gd name="connsiteX0" fmla="*/ 43163 w 357300"/>
                    <a:gd name="connsiteY0" fmla="*/ 46322 h 688850"/>
                    <a:gd name="connsiteX1" fmla="*/ 89485 w 357300"/>
                    <a:gd name="connsiteY1" fmla="*/ 0 h 688850"/>
                    <a:gd name="connsiteX2" fmla="*/ 274769 w 357300"/>
                    <a:gd name="connsiteY2" fmla="*/ 0 h 688850"/>
                    <a:gd name="connsiteX3" fmla="*/ 321091 w 357300"/>
                    <a:gd name="connsiteY3" fmla="*/ 46322 h 688850"/>
                    <a:gd name="connsiteX4" fmla="*/ 316328 w 357300"/>
                    <a:gd name="connsiteY4" fmla="*/ 481086 h 688850"/>
                    <a:gd name="connsiteX5" fmla="*/ 350970 w 357300"/>
                    <a:gd name="connsiteY5" fmla="*/ 688850 h 688850"/>
                    <a:gd name="connsiteX6" fmla="*/ 6142 w 357300"/>
                    <a:gd name="connsiteY6" fmla="*/ 677276 h 688850"/>
                    <a:gd name="connsiteX7" fmla="*/ 43163 w 357300"/>
                    <a:gd name="connsiteY7" fmla="*/ 528560 h 688850"/>
                    <a:gd name="connsiteX8" fmla="*/ 43163 w 357300"/>
                    <a:gd name="connsiteY8" fmla="*/ 46322 h 688850"/>
                    <a:gd name="connsiteX0" fmla="*/ 42661 w 356798"/>
                    <a:gd name="connsiteY0" fmla="*/ 46322 h 688850"/>
                    <a:gd name="connsiteX1" fmla="*/ 88983 w 356798"/>
                    <a:gd name="connsiteY1" fmla="*/ 0 h 688850"/>
                    <a:gd name="connsiteX2" fmla="*/ 274267 w 356798"/>
                    <a:gd name="connsiteY2" fmla="*/ 0 h 688850"/>
                    <a:gd name="connsiteX3" fmla="*/ 320589 w 356798"/>
                    <a:gd name="connsiteY3" fmla="*/ 46322 h 688850"/>
                    <a:gd name="connsiteX4" fmla="*/ 315826 w 356798"/>
                    <a:gd name="connsiteY4" fmla="*/ 481086 h 688850"/>
                    <a:gd name="connsiteX5" fmla="*/ 350468 w 356798"/>
                    <a:gd name="connsiteY5" fmla="*/ 688850 h 688850"/>
                    <a:gd name="connsiteX6" fmla="*/ 5640 w 356798"/>
                    <a:gd name="connsiteY6" fmla="*/ 677276 h 688850"/>
                    <a:gd name="connsiteX7" fmla="*/ 49805 w 356798"/>
                    <a:gd name="connsiteY7" fmla="*/ 454711 h 688850"/>
                    <a:gd name="connsiteX8" fmla="*/ 42661 w 356798"/>
                    <a:gd name="connsiteY8" fmla="*/ 46322 h 688850"/>
                    <a:gd name="connsiteX0" fmla="*/ 42661 w 356798"/>
                    <a:gd name="connsiteY0" fmla="*/ 46322 h 690463"/>
                    <a:gd name="connsiteX1" fmla="*/ 88983 w 356798"/>
                    <a:gd name="connsiteY1" fmla="*/ 0 h 690463"/>
                    <a:gd name="connsiteX2" fmla="*/ 274267 w 356798"/>
                    <a:gd name="connsiteY2" fmla="*/ 0 h 690463"/>
                    <a:gd name="connsiteX3" fmla="*/ 320589 w 356798"/>
                    <a:gd name="connsiteY3" fmla="*/ 46322 h 690463"/>
                    <a:gd name="connsiteX4" fmla="*/ 315826 w 356798"/>
                    <a:gd name="connsiteY4" fmla="*/ 481086 h 690463"/>
                    <a:gd name="connsiteX5" fmla="*/ 350468 w 356798"/>
                    <a:gd name="connsiteY5" fmla="*/ 688850 h 690463"/>
                    <a:gd name="connsiteX6" fmla="*/ 5640 w 356798"/>
                    <a:gd name="connsiteY6" fmla="*/ 690463 h 690463"/>
                    <a:gd name="connsiteX7" fmla="*/ 49805 w 356798"/>
                    <a:gd name="connsiteY7" fmla="*/ 454711 h 690463"/>
                    <a:gd name="connsiteX8" fmla="*/ 42661 w 356798"/>
                    <a:gd name="connsiteY8" fmla="*/ 46322 h 690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6798" h="690463">
                      <a:moveTo>
                        <a:pt x="42661" y="46322"/>
                      </a:moveTo>
                      <a:cubicBezTo>
                        <a:pt x="42661" y="20739"/>
                        <a:pt x="63400" y="0"/>
                        <a:pt x="88983" y="0"/>
                      </a:cubicBezTo>
                      <a:lnTo>
                        <a:pt x="274267" y="0"/>
                      </a:lnTo>
                      <a:cubicBezTo>
                        <a:pt x="299850" y="0"/>
                        <a:pt x="320589" y="20739"/>
                        <a:pt x="320589" y="46322"/>
                      </a:cubicBezTo>
                      <a:cubicBezTo>
                        <a:pt x="319001" y="191243"/>
                        <a:pt x="317414" y="336165"/>
                        <a:pt x="315826" y="481086"/>
                      </a:cubicBezTo>
                      <a:cubicBezTo>
                        <a:pt x="315826" y="506669"/>
                        <a:pt x="376051" y="688850"/>
                        <a:pt x="350468" y="688850"/>
                      </a:cubicBezTo>
                      <a:lnTo>
                        <a:pt x="5640" y="690463"/>
                      </a:lnTo>
                      <a:cubicBezTo>
                        <a:pt x="-19943" y="690463"/>
                        <a:pt x="49805" y="480294"/>
                        <a:pt x="49805" y="454711"/>
                      </a:cubicBezTo>
                      <a:lnTo>
                        <a:pt x="42661" y="46322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</a:endParaRPr>
                </a:p>
              </p:txBody>
            </p:sp>
            <p:sp>
              <p:nvSpPr>
                <p:cNvPr id="227" name="Frihandsfigur 13">
                  <a:extLst>
                    <a:ext uri="{FF2B5EF4-FFF2-40B4-BE49-F238E27FC236}">
                      <a16:creationId xmlns:a16="http://schemas.microsoft.com/office/drawing/2014/main" id="{1A794D65-A568-411F-9F01-CDD683BED665}"/>
                    </a:ext>
                  </a:extLst>
                </p:cNvPr>
                <p:cNvSpPr/>
                <p:nvPr/>
              </p:nvSpPr>
              <p:spPr bwMode="auto">
                <a:xfrm>
                  <a:off x="7892287" y="1733043"/>
                  <a:ext cx="166688" cy="174625"/>
                </a:xfrm>
                <a:custGeom>
                  <a:avLst/>
                  <a:gdLst>
                    <a:gd name="connsiteX0" fmla="*/ 0 w 225425"/>
                    <a:gd name="connsiteY0" fmla="*/ 41275 h 174625"/>
                    <a:gd name="connsiteX1" fmla="*/ 76200 w 225425"/>
                    <a:gd name="connsiteY1" fmla="*/ 171450 h 174625"/>
                    <a:gd name="connsiteX2" fmla="*/ 111125 w 225425"/>
                    <a:gd name="connsiteY2" fmla="*/ 92075 h 174625"/>
                    <a:gd name="connsiteX3" fmla="*/ 146050 w 225425"/>
                    <a:gd name="connsiteY3" fmla="*/ 174625 h 174625"/>
                    <a:gd name="connsiteX4" fmla="*/ 225425 w 225425"/>
                    <a:gd name="connsiteY4" fmla="*/ 44450 h 174625"/>
                    <a:gd name="connsiteX5" fmla="*/ 111125 w 225425"/>
                    <a:gd name="connsiteY5" fmla="*/ 0 h 174625"/>
                    <a:gd name="connsiteX6" fmla="*/ 0 w 225425"/>
                    <a:gd name="connsiteY6" fmla="*/ 4127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425" h="174625">
                      <a:moveTo>
                        <a:pt x="0" y="41275"/>
                      </a:moveTo>
                      <a:lnTo>
                        <a:pt x="76200" y="171450"/>
                      </a:lnTo>
                      <a:lnTo>
                        <a:pt x="111125" y="92075"/>
                      </a:lnTo>
                      <a:lnTo>
                        <a:pt x="146050" y="174625"/>
                      </a:lnTo>
                      <a:lnTo>
                        <a:pt x="225425" y="44450"/>
                      </a:lnTo>
                      <a:lnTo>
                        <a:pt x="111125" y="0"/>
                      </a:lnTo>
                      <a:lnTo>
                        <a:pt x="0" y="41275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</a:endParaRPr>
                </a:p>
              </p:txBody>
            </p:sp>
            <p:sp>
              <p:nvSpPr>
                <p:cNvPr id="228" name="Rektangel med rundade hörn 56">
                  <a:extLst>
                    <a:ext uri="{FF2B5EF4-FFF2-40B4-BE49-F238E27FC236}">
                      <a16:creationId xmlns:a16="http://schemas.microsoft.com/office/drawing/2014/main" id="{86939312-02A5-4134-8DC4-D6DA069FB813}"/>
                    </a:ext>
                  </a:extLst>
                </p:cNvPr>
                <p:cNvSpPr/>
                <p:nvPr/>
              </p:nvSpPr>
              <p:spPr bwMode="auto">
                <a:xfrm>
                  <a:off x="7731628" y="1763911"/>
                  <a:ext cx="137045" cy="521692"/>
                </a:xfrm>
                <a:custGeom>
                  <a:avLst/>
                  <a:gdLst>
                    <a:gd name="connsiteX0" fmla="*/ 0 w 86584"/>
                    <a:gd name="connsiteY0" fmla="*/ 14431 h 425242"/>
                    <a:gd name="connsiteX1" fmla="*/ 14431 w 86584"/>
                    <a:gd name="connsiteY1" fmla="*/ 0 h 425242"/>
                    <a:gd name="connsiteX2" fmla="*/ 72153 w 86584"/>
                    <a:gd name="connsiteY2" fmla="*/ 0 h 425242"/>
                    <a:gd name="connsiteX3" fmla="*/ 86584 w 86584"/>
                    <a:gd name="connsiteY3" fmla="*/ 14431 h 425242"/>
                    <a:gd name="connsiteX4" fmla="*/ 86584 w 86584"/>
                    <a:gd name="connsiteY4" fmla="*/ 410811 h 425242"/>
                    <a:gd name="connsiteX5" fmla="*/ 72153 w 86584"/>
                    <a:gd name="connsiteY5" fmla="*/ 425242 h 425242"/>
                    <a:gd name="connsiteX6" fmla="*/ 14431 w 86584"/>
                    <a:gd name="connsiteY6" fmla="*/ 425242 h 425242"/>
                    <a:gd name="connsiteX7" fmla="*/ 0 w 86584"/>
                    <a:gd name="connsiteY7" fmla="*/ 410811 h 425242"/>
                    <a:gd name="connsiteX8" fmla="*/ 0 w 86584"/>
                    <a:gd name="connsiteY8" fmla="*/ 14431 h 425242"/>
                    <a:gd name="connsiteX0" fmla="*/ 0 w 114613"/>
                    <a:gd name="connsiteY0" fmla="*/ 52531 h 463342"/>
                    <a:gd name="connsiteX1" fmla="*/ 14431 w 114613"/>
                    <a:gd name="connsiteY1" fmla="*/ 38100 h 463342"/>
                    <a:gd name="connsiteX2" fmla="*/ 113428 w 114613"/>
                    <a:gd name="connsiteY2" fmla="*/ 0 h 463342"/>
                    <a:gd name="connsiteX3" fmla="*/ 86584 w 114613"/>
                    <a:gd name="connsiteY3" fmla="*/ 52531 h 463342"/>
                    <a:gd name="connsiteX4" fmla="*/ 86584 w 114613"/>
                    <a:gd name="connsiteY4" fmla="*/ 448911 h 463342"/>
                    <a:gd name="connsiteX5" fmla="*/ 72153 w 114613"/>
                    <a:gd name="connsiteY5" fmla="*/ 463342 h 463342"/>
                    <a:gd name="connsiteX6" fmla="*/ 14431 w 114613"/>
                    <a:gd name="connsiteY6" fmla="*/ 463342 h 463342"/>
                    <a:gd name="connsiteX7" fmla="*/ 0 w 114613"/>
                    <a:gd name="connsiteY7" fmla="*/ 448911 h 463342"/>
                    <a:gd name="connsiteX8" fmla="*/ 0 w 114613"/>
                    <a:gd name="connsiteY8" fmla="*/ 52531 h 463342"/>
                    <a:gd name="connsiteX0" fmla="*/ 0 w 117702"/>
                    <a:gd name="connsiteY0" fmla="*/ 62056 h 472867"/>
                    <a:gd name="connsiteX1" fmla="*/ 14431 w 117702"/>
                    <a:gd name="connsiteY1" fmla="*/ 47625 h 472867"/>
                    <a:gd name="connsiteX2" fmla="*/ 116603 w 117702"/>
                    <a:gd name="connsiteY2" fmla="*/ 0 h 472867"/>
                    <a:gd name="connsiteX3" fmla="*/ 86584 w 117702"/>
                    <a:gd name="connsiteY3" fmla="*/ 62056 h 472867"/>
                    <a:gd name="connsiteX4" fmla="*/ 86584 w 117702"/>
                    <a:gd name="connsiteY4" fmla="*/ 458436 h 472867"/>
                    <a:gd name="connsiteX5" fmla="*/ 72153 w 117702"/>
                    <a:gd name="connsiteY5" fmla="*/ 472867 h 472867"/>
                    <a:gd name="connsiteX6" fmla="*/ 14431 w 117702"/>
                    <a:gd name="connsiteY6" fmla="*/ 472867 h 472867"/>
                    <a:gd name="connsiteX7" fmla="*/ 0 w 117702"/>
                    <a:gd name="connsiteY7" fmla="*/ 458436 h 472867"/>
                    <a:gd name="connsiteX8" fmla="*/ 0 w 117702"/>
                    <a:gd name="connsiteY8" fmla="*/ 62056 h 472867"/>
                    <a:gd name="connsiteX0" fmla="*/ 0 w 117702"/>
                    <a:gd name="connsiteY0" fmla="*/ 63125 h 473936"/>
                    <a:gd name="connsiteX1" fmla="*/ 116603 w 117702"/>
                    <a:gd name="connsiteY1" fmla="*/ 1069 h 473936"/>
                    <a:gd name="connsiteX2" fmla="*/ 86584 w 117702"/>
                    <a:gd name="connsiteY2" fmla="*/ 63125 h 473936"/>
                    <a:gd name="connsiteX3" fmla="*/ 86584 w 117702"/>
                    <a:gd name="connsiteY3" fmla="*/ 459505 h 473936"/>
                    <a:gd name="connsiteX4" fmla="*/ 72153 w 117702"/>
                    <a:gd name="connsiteY4" fmla="*/ 473936 h 473936"/>
                    <a:gd name="connsiteX5" fmla="*/ 14431 w 117702"/>
                    <a:gd name="connsiteY5" fmla="*/ 473936 h 473936"/>
                    <a:gd name="connsiteX6" fmla="*/ 0 w 117702"/>
                    <a:gd name="connsiteY6" fmla="*/ 459505 h 473936"/>
                    <a:gd name="connsiteX7" fmla="*/ 0 w 117702"/>
                    <a:gd name="connsiteY7" fmla="*/ 63125 h 473936"/>
                    <a:gd name="connsiteX0" fmla="*/ 0 w 117702"/>
                    <a:gd name="connsiteY0" fmla="*/ 93806 h 472867"/>
                    <a:gd name="connsiteX1" fmla="*/ 116603 w 117702"/>
                    <a:gd name="connsiteY1" fmla="*/ 0 h 472867"/>
                    <a:gd name="connsiteX2" fmla="*/ 86584 w 117702"/>
                    <a:gd name="connsiteY2" fmla="*/ 62056 h 472867"/>
                    <a:gd name="connsiteX3" fmla="*/ 86584 w 117702"/>
                    <a:gd name="connsiteY3" fmla="*/ 458436 h 472867"/>
                    <a:gd name="connsiteX4" fmla="*/ 72153 w 117702"/>
                    <a:gd name="connsiteY4" fmla="*/ 472867 h 472867"/>
                    <a:gd name="connsiteX5" fmla="*/ 14431 w 117702"/>
                    <a:gd name="connsiteY5" fmla="*/ 472867 h 472867"/>
                    <a:gd name="connsiteX6" fmla="*/ 0 w 117702"/>
                    <a:gd name="connsiteY6" fmla="*/ 458436 h 472867"/>
                    <a:gd name="connsiteX7" fmla="*/ 0 w 117702"/>
                    <a:gd name="connsiteY7" fmla="*/ 93806 h 472867"/>
                    <a:gd name="connsiteX0" fmla="*/ 0 w 137045"/>
                    <a:gd name="connsiteY0" fmla="*/ 67917 h 472879"/>
                    <a:gd name="connsiteX1" fmla="*/ 133272 w 137045"/>
                    <a:gd name="connsiteY1" fmla="*/ 12 h 472879"/>
                    <a:gd name="connsiteX2" fmla="*/ 103253 w 137045"/>
                    <a:gd name="connsiteY2" fmla="*/ 62068 h 472879"/>
                    <a:gd name="connsiteX3" fmla="*/ 103253 w 137045"/>
                    <a:gd name="connsiteY3" fmla="*/ 458448 h 472879"/>
                    <a:gd name="connsiteX4" fmla="*/ 88822 w 137045"/>
                    <a:gd name="connsiteY4" fmla="*/ 472879 h 472879"/>
                    <a:gd name="connsiteX5" fmla="*/ 31100 w 137045"/>
                    <a:gd name="connsiteY5" fmla="*/ 472879 h 472879"/>
                    <a:gd name="connsiteX6" fmla="*/ 16669 w 137045"/>
                    <a:gd name="connsiteY6" fmla="*/ 458448 h 472879"/>
                    <a:gd name="connsiteX7" fmla="*/ 0 w 137045"/>
                    <a:gd name="connsiteY7" fmla="*/ 67917 h 47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045" h="472879">
                      <a:moveTo>
                        <a:pt x="0" y="67917"/>
                      </a:moveTo>
                      <a:cubicBezTo>
                        <a:pt x="19434" y="-8489"/>
                        <a:pt x="116063" y="987"/>
                        <a:pt x="133272" y="12"/>
                      </a:cubicBezTo>
                      <a:cubicBezTo>
                        <a:pt x="150481" y="-963"/>
                        <a:pt x="103253" y="54098"/>
                        <a:pt x="103253" y="62068"/>
                      </a:cubicBezTo>
                      <a:lnTo>
                        <a:pt x="103253" y="458448"/>
                      </a:lnTo>
                      <a:cubicBezTo>
                        <a:pt x="103253" y="466418"/>
                        <a:pt x="96792" y="472879"/>
                        <a:pt x="88822" y="472879"/>
                      </a:cubicBezTo>
                      <a:lnTo>
                        <a:pt x="31100" y="472879"/>
                      </a:lnTo>
                      <a:cubicBezTo>
                        <a:pt x="23130" y="472879"/>
                        <a:pt x="16669" y="466418"/>
                        <a:pt x="16669" y="458448"/>
                      </a:cubicBezTo>
                      <a:cubicBezTo>
                        <a:pt x="16669" y="336905"/>
                        <a:pt x="0" y="189460"/>
                        <a:pt x="0" y="67917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</a:endParaRPr>
                </a:p>
              </p:txBody>
            </p:sp>
            <p:sp>
              <p:nvSpPr>
                <p:cNvPr id="229" name="Rektangel med rundade hörn 56">
                  <a:extLst>
                    <a:ext uri="{FF2B5EF4-FFF2-40B4-BE49-F238E27FC236}">
                      <a16:creationId xmlns:a16="http://schemas.microsoft.com/office/drawing/2014/main" id="{119188A2-CC01-48A6-8290-46392417EE9E}"/>
                    </a:ext>
                  </a:extLst>
                </p:cNvPr>
                <p:cNvSpPr/>
                <p:nvPr/>
              </p:nvSpPr>
              <p:spPr bwMode="auto">
                <a:xfrm flipH="1">
                  <a:off x="8077363" y="1763634"/>
                  <a:ext cx="132022" cy="521969"/>
                </a:xfrm>
                <a:custGeom>
                  <a:avLst/>
                  <a:gdLst>
                    <a:gd name="connsiteX0" fmla="*/ 0 w 86584"/>
                    <a:gd name="connsiteY0" fmla="*/ 14431 h 425242"/>
                    <a:gd name="connsiteX1" fmla="*/ 14431 w 86584"/>
                    <a:gd name="connsiteY1" fmla="*/ 0 h 425242"/>
                    <a:gd name="connsiteX2" fmla="*/ 72153 w 86584"/>
                    <a:gd name="connsiteY2" fmla="*/ 0 h 425242"/>
                    <a:gd name="connsiteX3" fmla="*/ 86584 w 86584"/>
                    <a:gd name="connsiteY3" fmla="*/ 14431 h 425242"/>
                    <a:gd name="connsiteX4" fmla="*/ 86584 w 86584"/>
                    <a:gd name="connsiteY4" fmla="*/ 410811 h 425242"/>
                    <a:gd name="connsiteX5" fmla="*/ 72153 w 86584"/>
                    <a:gd name="connsiteY5" fmla="*/ 425242 h 425242"/>
                    <a:gd name="connsiteX6" fmla="*/ 14431 w 86584"/>
                    <a:gd name="connsiteY6" fmla="*/ 425242 h 425242"/>
                    <a:gd name="connsiteX7" fmla="*/ 0 w 86584"/>
                    <a:gd name="connsiteY7" fmla="*/ 410811 h 425242"/>
                    <a:gd name="connsiteX8" fmla="*/ 0 w 86584"/>
                    <a:gd name="connsiteY8" fmla="*/ 14431 h 425242"/>
                    <a:gd name="connsiteX0" fmla="*/ 0 w 114613"/>
                    <a:gd name="connsiteY0" fmla="*/ 52531 h 463342"/>
                    <a:gd name="connsiteX1" fmla="*/ 14431 w 114613"/>
                    <a:gd name="connsiteY1" fmla="*/ 38100 h 463342"/>
                    <a:gd name="connsiteX2" fmla="*/ 113428 w 114613"/>
                    <a:gd name="connsiteY2" fmla="*/ 0 h 463342"/>
                    <a:gd name="connsiteX3" fmla="*/ 86584 w 114613"/>
                    <a:gd name="connsiteY3" fmla="*/ 52531 h 463342"/>
                    <a:gd name="connsiteX4" fmla="*/ 86584 w 114613"/>
                    <a:gd name="connsiteY4" fmla="*/ 448911 h 463342"/>
                    <a:gd name="connsiteX5" fmla="*/ 72153 w 114613"/>
                    <a:gd name="connsiteY5" fmla="*/ 463342 h 463342"/>
                    <a:gd name="connsiteX6" fmla="*/ 14431 w 114613"/>
                    <a:gd name="connsiteY6" fmla="*/ 463342 h 463342"/>
                    <a:gd name="connsiteX7" fmla="*/ 0 w 114613"/>
                    <a:gd name="connsiteY7" fmla="*/ 448911 h 463342"/>
                    <a:gd name="connsiteX8" fmla="*/ 0 w 114613"/>
                    <a:gd name="connsiteY8" fmla="*/ 52531 h 463342"/>
                    <a:gd name="connsiteX0" fmla="*/ 0 w 117702"/>
                    <a:gd name="connsiteY0" fmla="*/ 62056 h 472867"/>
                    <a:gd name="connsiteX1" fmla="*/ 14431 w 117702"/>
                    <a:gd name="connsiteY1" fmla="*/ 47625 h 472867"/>
                    <a:gd name="connsiteX2" fmla="*/ 116603 w 117702"/>
                    <a:gd name="connsiteY2" fmla="*/ 0 h 472867"/>
                    <a:gd name="connsiteX3" fmla="*/ 86584 w 117702"/>
                    <a:gd name="connsiteY3" fmla="*/ 62056 h 472867"/>
                    <a:gd name="connsiteX4" fmla="*/ 86584 w 117702"/>
                    <a:gd name="connsiteY4" fmla="*/ 458436 h 472867"/>
                    <a:gd name="connsiteX5" fmla="*/ 72153 w 117702"/>
                    <a:gd name="connsiteY5" fmla="*/ 472867 h 472867"/>
                    <a:gd name="connsiteX6" fmla="*/ 14431 w 117702"/>
                    <a:gd name="connsiteY6" fmla="*/ 472867 h 472867"/>
                    <a:gd name="connsiteX7" fmla="*/ 0 w 117702"/>
                    <a:gd name="connsiteY7" fmla="*/ 458436 h 472867"/>
                    <a:gd name="connsiteX8" fmla="*/ 0 w 117702"/>
                    <a:gd name="connsiteY8" fmla="*/ 62056 h 472867"/>
                    <a:gd name="connsiteX0" fmla="*/ 0 w 117702"/>
                    <a:gd name="connsiteY0" fmla="*/ 63125 h 473936"/>
                    <a:gd name="connsiteX1" fmla="*/ 116603 w 117702"/>
                    <a:gd name="connsiteY1" fmla="*/ 1069 h 473936"/>
                    <a:gd name="connsiteX2" fmla="*/ 86584 w 117702"/>
                    <a:gd name="connsiteY2" fmla="*/ 63125 h 473936"/>
                    <a:gd name="connsiteX3" fmla="*/ 86584 w 117702"/>
                    <a:gd name="connsiteY3" fmla="*/ 459505 h 473936"/>
                    <a:gd name="connsiteX4" fmla="*/ 72153 w 117702"/>
                    <a:gd name="connsiteY4" fmla="*/ 473936 h 473936"/>
                    <a:gd name="connsiteX5" fmla="*/ 14431 w 117702"/>
                    <a:gd name="connsiteY5" fmla="*/ 473936 h 473936"/>
                    <a:gd name="connsiteX6" fmla="*/ 0 w 117702"/>
                    <a:gd name="connsiteY6" fmla="*/ 459505 h 473936"/>
                    <a:gd name="connsiteX7" fmla="*/ 0 w 117702"/>
                    <a:gd name="connsiteY7" fmla="*/ 63125 h 473936"/>
                    <a:gd name="connsiteX0" fmla="*/ 0 w 117702"/>
                    <a:gd name="connsiteY0" fmla="*/ 93806 h 472867"/>
                    <a:gd name="connsiteX1" fmla="*/ 116603 w 117702"/>
                    <a:gd name="connsiteY1" fmla="*/ 0 h 472867"/>
                    <a:gd name="connsiteX2" fmla="*/ 86584 w 117702"/>
                    <a:gd name="connsiteY2" fmla="*/ 62056 h 472867"/>
                    <a:gd name="connsiteX3" fmla="*/ 86584 w 117702"/>
                    <a:gd name="connsiteY3" fmla="*/ 458436 h 472867"/>
                    <a:gd name="connsiteX4" fmla="*/ 72153 w 117702"/>
                    <a:gd name="connsiteY4" fmla="*/ 472867 h 472867"/>
                    <a:gd name="connsiteX5" fmla="*/ 14431 w 117702"/>
                    <a:gd name="connsiteY5" fmla="*/ 472867 h 472867"/>
                    <a:gd name="connsiteX6" fmla="*/ 0 w 117702"/>
                    <a:gd name="connsiteY6" fmla="*/ 458436 h 472867"/>
                    <a:gd name="connsiteX7" fmla="*/ 0 w 117702"/>
                    <a:gd name="connsiteY7" fmla="*/ 93806 h 472867"/>
                    <a:gd name="connsiteX0" fmla="*/ 0 w 132022"/>
                    <a:gd name="connsiteY0" fmla="*/ 66008 h 473130"/>
                    <a:gd name="connsiteX1" fmla="*/ 128509 w 132022"/>
                    <a:gd name="connsiteY1" fmla="*/ 263 h 473130"/>
                    <a:gd name="connsiteX2" fmla="*/ 98490 w 132022"/>
                    <a:gd name="connsiteY2" fmla="*/ 62319 h 473130"/>
                    <a:gd name="connsiteX3" fmla="*/ 98490 w 132022"/>
                    <a:gd name="connsiteY3" fmla="*/ 458699 h 473130"/>
                    <a:gd name="connsiteX4" fmla="*/ 84059 w 132022"/>
                    <a:gd name="connsiteY4" fmla="*/ 473130 h 473130"/>
                    <a:gd name="connsiteX5" fmla="*/ 26337 w 132022"/>
                    <a:gd name="connsiteY5" fmla="*/ 473130 h 473130"/>
                    <a:gd name="connsiteX6" fmla="*/ 11906 w 132022"/>
                    <a:gd name="connsiteY6" fmla="*/ 458699 h 473130"/>
                    <a:gd name="connsiteX7" fmla="*/ 0 w 132022"/>
                    <a:gd name="connsiteY7" fmla="*/ 66008 h 473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22" h="473130">
                      <a:moveTo>
                        <a:pt x="0" y="66008"/>
                      </a:moveTo>
                      <a:cubicBezTo>
                        <a:pt x="19434" y="-10398"/>
                        <a:pt x="112094" y="878"/>
                        <a:pt x="128509" y="263"/>
                      </a:cubicBezTo>
                      <a:cubicBezTo>
                        <a:pt x="144924" y="-352"/>
                        <a:pt x="98490" y="54349"/>
                        <a:pt x="98490" y="62319"/>
                      </a:cubicBezTo>
                      <a:lnTo>
                        <a:pt x="98490" y="458699"/>
                      </a:lnTo>
                      <a:cubicBezTo>
                        <a:pt x="98490" y="466669"/>
                        <a:pt x="92029" y="473130"/>
                        <a:pt x="84059" y="473130"/>
                      </a:cubicBezTo>
                      <a:lnTo>
                        <a:pt x="26337" y="473130"/>
                      </a:lnTo>
                      <a:cubicBezTo>
                        <a:pt x="18367" y="473130"/>
                        <a:pt x="11906" y="466669"/>
                        <a:pt x="11906" y="458699"/>
                      </a:cubicBezTo>
                      <a:cubicBezTo>
                        <a:pt x="11906" y="337156"/>
                        <a:pt x="0" y="187551"/>
                        <a:pt x="0" y="66008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</a:endParaRPr>
                </a:p>
              </p:txBody>
            </p:sp>
          </p:grpSp>
          <p:sp>
            <p:nvSpPr>
              <p:cNvPr id="225" name="Ellips 224">
                <a:extLst>
                  <a:ext uri="{FF2B5EF4-FFF2-40B4-BE49-F238E27FC236}">
                    <a16:creationId xmlns:a16="http://schemas.microsoft.com/office/drawing/2014/main" id="{8A89B3B2-1559-4C99-8E6F-242ADDCB2F05}"/>
                  </a:ext>
                </a:extLst>
              </p:cNvPr>
              <p:cNvSpPr/>
              <p:nvPr/>
            </p:nvSpPr>
            <p:spPr bwMode="auto">
              <a:xfrm>
                <a:off x="7704624" y="2229913"/>
                <a:ext cx="234520" cy="325471"/>
              </a:xfrm>
              <a:prstGeom prst="ellipse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</a:endParaRPr>
              </a:p>
            </p:txBody>
          </p:sp>
        </p:grpSp>
        <p:cxnSp>
          <p:nvCxnSpPr>
            <p:cNvPr id="223" name="Rak 184">
              <a:extLst>
                <a:ext uri="{FF2B5EF4-FFF2-40B4-BE49-F238E27FC236}">
                  <a16:creationId xmlns:a16="http://schemas.microsoft.com/office/drawing/2014/main" id="{635B4D95-0E5C-4DD0-AB4C-07D6F8534F95}"/>
                </a:ext>
              </a:extLst>
            </p:cNvPr>
            <p:cNvCxnSpPr>
              <a:stCxn id="227" idx="2"/>
            </p:cNvCxnSpPr>
            <p:nvPr/>
          </p:nvCxnSpPr>
          <p:spPr bwMode="auto">
            <a:xfrm>
              <a:off x="7711780" y="2435040"/>
              <a:ext cx="1174" cy="560258"/>
            </a:xfrm>
            <a:prstGeom prst="line">
              <a:avLst/>
            </a:prstGeom>
            <a:solidFill>
              <a:srgbClr val="5B9BD5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0" name="Grupp 229">
            <a:extLst>
              <a:ext uri="{FF2B5EF4-FFF2-40B4-BE49-F238E27FC236}">
                <a16:creationId xmlns:a16="http://schemas.microsoft.com/office/drawing/2014/main" id="{7E41811E-79BC-44CE-8D3B-E217BBB0E162}"/>
              </a:ext>
            </a:extLst>
          </p:cNvPr>
          <p:cNvGrpSpPr/>
          <p:nvPr/>
        </p:nvGrpSpPr>
        <p:grpSpPr>
          <a:xfrm>
            <a:off x="570040" y="5303090"/>
            <a:ext cx="151341" cy="106958"/>
            <a:chOff x="325578" y="5346036"/>
            <a:chExt cx="332846" cy="237630"/>
          </a:xfrm>
        </p:grpSpPr>
        <p:sp>
          <p:nvSpPr>
            <p:cNvPr id="231" name="Frihandsfigur 6">
              <a:extLst>
                <a:ext uri="{FF2B5EF4-FFF2-40B4-BE49-F238E27FC236}">
                  <a16:creationId xmlns:a16="http://schemas.microsoft.com/office/drawing/2014/main" id="{902358A3-CDE8-43FD-B239-3BE42930C46F}"/>
                </a:ext>
              </a:extLst>
            </p:cNvPr>
            <p:cNvSpPr/>
            <p:nvPr/>
          </p:nvSpPr>
          <p:spPr bwMode="auto">
            <a:xfrm>
              <a:off x="325578" y="5525146"/>
              <a:ext cx="332846" cy="58520"/>
            </a:xfrm>
            <a:custGeom>
              <a:avLst/>
              <a:gdLst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  <a:gd name="connsiteX0" fmla="*/ 0 w 228600"/>
                <a:gd name="connsiteY0" fmla="*/ 0 h 66080"/>
                <a:gd name="connsiteX1" fmla="*/ 109811 w 228600"/>
                <a:gd name="connsiteY1" fmla="*/ 66080 h 66080"/>
                <a:gd name="connsiteX2" fmla="*/ 228600 w 228600"/>
                <a:gd name="connsiteY2" fmla="*/ 0 h 66080"/>
                <a:gd name="connsiteX3" fmla="*/ 0 w 228600"/>
                <a:gd name="connsiteY3" fmla="*/ 0 h 6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66080">
                  <a:moveTo>
                    <a:pt x="0" y="0"/>
                  </a:moveTo>
                  <a:cubicBezTo>
                    <a:pt x="22390" y="36909"/>
                    <a:pt x="15655" y="56555"/>
                    <a:pt x="109811" y="66080"/>
                  </a:cubicBezTo>
                  <a:cubicBezTo>
                    <a:pt x="214586" y="61318"/>
                    <a:pt x="206210" y="54770"/>
                    <a:pt x="228600" y="0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232" name="Frihandsfigur 7">
              <a:extLst>
                <a:ext uri="{FF2B5EF4-FFF2-40B4-BE49-F238E27FC236}">
                  <a16:creationId xmlns:a16="http://schemas.microsoft.com/office/drawing/2014/main" id="{DAF24333-A99B-470E-93D1-E4728D9F1641}"/>
                </a:ext>
              </a:extLst>
            </p:cNvPr>
            <p:cNvSpPr/>
            <p:nvPr/>
          </p:nvSpPr>
          <p:spPr bwMode="auto">
            <a:xfrm flipV="1">
              <a:off x="325578" y="5346036"/>
              <a:ext cx="332846" cy="179109"/>
            </a:xfrm>
            <a:custGeom>
              <a:avLst/>
              <a:gdLst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  <a:gd name="connsiteX0" fmla="*/ 0 w 229205"/>
                <a:gd name="connsiteY0" fmla="*/ 0 h 57150"/>
                <a:gd name="connsiteX1" fmla="*/ 114300 w 229205"/>
                <a:gd name="connsiteY1" fmla="*/ 57150 h 57150"/>
                <a:gd name="connsiteX2" fmla="*/ 228600 w 229205"/>
                <a:gd name="connsiteY2" fmla="*/ 0 h 57150"/>
                <a:gd name="connsiteX3" fmla="*/ 0 w 229205"/>
                <a:gd name="connsiteY3" fmla="*/ 0 h 57150"/>
                <a:gd name="connsiteX0" fmla="*/ 791 w 229996"/>
                <a:gd name="connsiteY0" fmla="*/ 0 h 57150"/>
                <a:gd name="connsiteX1" fmla="*/ 115091 w 229996"/>
                <a:gd name="connsiteY1" fmla="*/ 57150 h 57150"/>
                <a:gd name="connsiteX2" fmla="*/ 229391 w 229996"/>
                <a:gd name="connsiteY2" fmla="*/ 0 h 57150"/>
                <a:gd name="connsiteX3" fmla="*/ 791 w 229996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96" h="57150">
                  <a:moveTo>
                    <a:pt x="791" y="0"/>
                  </a:moveTo>
                  <a:cubicBezTo>
                    <a:pt x="2619" y="24190"/>
                    <a:pt x="-23022" y="49338"/>
                    <a:pt x="115091" y="57150"/>
                  </a:cubicBezTo>
                  <a:cubicBezTo>
                    <a:pt x="257966" y="52388"/>
                    <a:pt x="225430" y="21620"/>
                    <a:pt x="229391" y="0"/>
                  </a:cubicBezTo>
                  <a:lnTo>
                    <a:pt x="791" y="0"/>
                  </a:lnTo>
                  <a:close/>
                </a:path>
              </a:pathLst>
            </a:cu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</p:grpSp>
      <p:sp>
        <p:nvSpPr>
          <p:cNvPr id="233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840384" y="5054798"/>
            <a:ext cx="1264057" cy="46470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Inhyrd </a:t>
            </a:r>
            <a:r>
              <a:rPr kumimoji="0" lang="sv-SE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</a:t>
            </a:r>
            <a:r>
              <a:rPr kumimoji="0" lang="sv-S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FM</a:t>
            </a:r>
          </a:p>
        </p:txBody>
      </p:sp>
      <p:sp>
        <p:nvSpPr>
          <p:cNvPr id="234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 rot="16200000">
            <a:off x="1965420" y="4277454"/>
            <a:ext cx="2123868" cy="464705"/>
          </a:xfrm>
          <a:prstGeom prst="rightArrow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Ellips 234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112746" y="5237270"/>
            <a:ext cx="1107617" cy="532500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36" name="textruta 235"/>
          <p:cNvSpPr txBox="1"/>
          <p:nvPr/>
        </p:nvSpPr>
        <p:spPr>
          <a:xfrm>
            <a:off x="675845" y="5944988"/>
            <a:ext cx="786579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FMAP</a:t>
            </a:r>
          </a:p>
        </p:txBody>
      </p:sp>
      <p:sp>
        <p:nvSpPr>
          <p:cNvPr id="237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>
            <a:off x="840384" y="5505222"/>
            <a:ext cx="1264057" cy="464705"/>
          </a:xfrm>
          <a:prstGeom prst="rightArrow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 Anst</a:t>
            </a:r>
          </a:p>
        </p:txBody>
      </p:sp>
      <p:sp>
        <p:nvSpPr>
          <p:cNvPr id="238" name="Högerpil 46">
            <a:extLst>
              <a:ext uri="{FF2B5EF4-FFF2-40B4-BE49-F238E27FC236}">
                <a16:creationId xmlns:a16="http://schemas.microsoft.com/office/drawing/2014/main" id="{95533DBB-2CB2-4783-8E9C-2A1AA7379C1D}"/>
              </a:ext>
            </a:extLst>
          </p:cNvPr>
          <p:cNvSpPr/>
          <p:nvPr/>
        </p:nvSpPr>
        <p:spPr>
          <a:xfrm rot="5400000">
            <a:off x="1354622" y="4081494"/>
            <a:ext cx="1978489" cy="464705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1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Ellips 238"/>
          <p:cNvSpPr/>
          <p:nvPr/>
        </p:nvSpPr>
        <p:spPr>
          <a:xfrm>
            <a:off x="2262089" y="2112408"/>
            <a:ext cx="631060" cy="34589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3b</a:t>
            </a:r>
          </a:p>
        </p:txBody>
      </p:sp>
      <p:sp>
        <p:nvSpPr>
          <p:cNvPr id="240" name="textruta 239">
            <a:extLst>
              <a:ext uri="{FF2B5EF4-FFF2-40B4-BE49-F238E27FC236}">
                <a16:creationId xmlns:a16="http://schemas.microsoft.com/office/drawing/2014/main" id="{9EBD2EC3-D3ED-47D4-8239-503959E90516}"/>
              </a:ext>
            </a:extLst>
          </p:cNvPr>
          <p:cNvSpPr txBox="1"/>
          <p:nvPr/>
        </p:nvSpPr>
        <p:spPr>
          <a:xfrm>
            <a:off x="2444452" y="1431632"/>
            <a:ext cx="538930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Beslut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FMV</a:t>
            </a:r>
          </a:p>
        </p:txBody>
      </p:sp>
      <p:sp>
        <p:nvSpPr>
          <p:cNvPr id="241" name="Ellips 240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118630" y="2982463"/>
            <a:ext cx="1107617" cy="5325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42" name="Ellips 241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118630" y="2870521"/>
            <a:ext cx="1107617" cy="5325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43" name="Ellips 242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118630" y="2753481"/>
            <a:ext cx="1107617" cy="5325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44" name="Ellips 243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118630" y="2646380"/>
            <a:ext cx="1107617" cy="5325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sp>
        <p:nvSpPr>
          <p:cNvPr id="245" name="Ellips 244">
            <a:extLst>
              <a:ext uri="{FF2B5EF4-FFF2-40B4-BE49-F238E27FC236}">
                <a16:creationId xmlns:a16="http://schemas.microsoft.com/office/drawing/2014/main" id="{49155B28-9368-4A13-88F6-B94B3DE8339D}"/>
              </a:ext>
            </a:extLst>
          </p:cNvPr>
          <p:cNvSpPr/>
          <p:nvPr/>
        </p:nvSpPr>
        <p:spPr>
          <a:xfrm>
            <a:off x="2118630" y="2519419"/>
            <a:ext cx="1107617" cy="5325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Behörig beställare</a:t>
            </a:r>
          </a:p>
        </p:txBody>
      </p:sp>
      <p:pic>
        <p:nvPicPr>
          <p:cNvPr id="246" name="Bildobjekt 24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01" y="973003"/>
            <a:ext cx="586896" cy="586896"/>
          </a:xfrm>
          <a:prstGeom prst="rect">
            <a:avLst/>
          </a:prstGeom>
        </p:spPr>
      </p:pic>
      <p:sp>
        <p:nvSpPr>
          <p:cNvPr id="247" name="textruta 246"/>
          <p:cNvSpPr txBox="1"/>
          <p:nvPr/>
        </p:nvSpPr>
        <p:spPr>
          <a:xfrm>
            <a:off x="10018626" y="1490796"/>
            <a:ext cx="2212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Ärende och beslut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ligger spårbara i VSDL</a:t>
            </a:r>
          </a:p>
        </p:txBody>
      </p:sp>
    </p:spTree>
    <p:extLst>
      <p:ext uri="{BB962C8B-B14F-4D97-AF65-F5344CB8AC3E}">
        <p14:creationId xmlns:p14="http://schemas.microsoft.com/office/powerpoint/2010/main" val="2093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31521" y="1122469"/>
            <a:ext cx="3388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För </a:t>
            </a:r>
            <a:r>
              <a:rPr lang="sv-SE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Försvarsmakten och </a:t>
            </a:r>
            <a:endParaRPr lang="sv-SE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inhyrd </a:t>
            </a:r>
            <a:r>
              <a:rPr lang="sv-SE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personal till </a:t>
            </a:r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Försvarsmakten</a:t>
            </a:r>
          </a:p>
          <a:p>
            <a:pPr algn="ctr"/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(FMV personal kan betraktas i berörda roller som inhyrd)</a:t>
            </a:r>
            <a:endParaRPr lang="sv-SE" sz="14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627" y="2228989"/>
            <a:ext cx="2719394" cy="36418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ktangel 8"/>
          <p:cNvSpPr/>
          <p:nvPr/>
        </p:nvSpPr>
        <p:spPr>
          <a:xfrm>
            <a:off x="4390316" y="1127214"/>
            <a:ext cx="3121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För FMV </a:t>
            </a:r>
            <a:r>
              <a:rPr lang="sv-SE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och </a:t>
            </a:r>
            <a:endParaRPr lang="sv-SE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inhyrd </a:t>
            </a:r>
            <a:r>
              <a:rPr lang="sv-SE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personal till </a:t>
            </a:r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FMV</a:t>
            </a:r>
          </a:p>
          <a:p>
            <a:pPr algn="ctr"/>
            <a:r>
              <a:rPr lang="sv-S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FM </a:t>
            </a:r>
            <a:r>
              <a:rPr lang="sv-S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personal kan betraktas i berörda roller som inhyrd</a:t>
            </a:r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sv-SE" sz="1400" dirty="0"/>
          </a:p>
        </p:txBody>
      </p:sp>
      <p:sp>
        <p:nvSpPr>
          <p:cNvPr id="12" name="Rektangel 11"/>
          <p:cNvSpPr/>
          <p:nvPr/>
        </p:nvSpPr>
        <p:spPr>
          <a:xfrm>
            <a:off x="7900579" y="1130503"/>
            <a:ext cx="29453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Ansvarig </a:t>
            </a:r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FMV</a:t>
            </a:r>
          </a:p>
          <a:p>
            <a:pPr algn="ctr"/>
            <a:r>
              <a:rPr lang="sv-S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För FMV och FM</a:t>
            </a:r>
          </a:p>
          <a:p>
            <a:pPr algn="ctr"/>
            <a:r>
              <a:rPr lang="sv-SE" sz="14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(Under framtagande)</a:t>
            </a:r>
          </a:p>
          <a:p>
            <a:pPr algn="ctr"/>
            <a:endParaRPr lang="sv-SE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sv-SE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889" y="2220954"/>
            <a:ext cx="2565607" cy="36426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upp 15"/>
          <p:cNvGrpSpPr/>
          <p:nvPr/>
        </p:nvGrpSpPr>
        <p:grpSpPr>
          <a:xfrm>
            <a:off x="2731813" y="732042"/>
            <a:ext cx="8231776" cy="317693"/>
            <a:chOff x="2731813" y="876421"/>
            <a:chExt cx="8231776" cy="317693"/>
          </a:xfrm>
        </p:grpSpPr>
        <p:sp>
          <p:nvSpPr>
            <p:cNvPr id="13" name="Rektangel 12"/>
            <p:cNvSpPr/>
            <p:nvPr/>
          </p:nvSpPr>
          <p:spPr>
            <a:xfrm>
              <a:off x="2731813" y="876421"/>
              <a:ext cx="29453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400" b="1" u="sng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Behörighetsansökan individer</a:t>
              </a: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7782901" y="886337"/>
              <a:ext cx="3180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400" b="1" u="sng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Ansökan om nya grupper eller ändring</a:t>
              </a:r>
            </a:p>
          </p:txBody>
        </p:sp>
      </p:grpSp>
      <p:sp>
        <p:nvSpPr>
          <p:cNvPr id="15" name="Rektangel 14"/>
          <p:cNvSpPr/>
          <p:nvPr/>
        </p:nvSpPr>
        <p:spPr>
          <a:xfrm>
            <a:off x="1" y="4862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Blanketter för Teamcenter ”Koncept 4”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0" y="2228989"/>
            <a:ext cx="2732170" cy="36418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187180" y="6319777"/>
            <a:ext cx="563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Utförliga instruktioner för ifyllande är under framtagande!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1552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7A2C-EEDC-47CA-9C78-ABC824F8FCC8}" type="datetime1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191-1459-490E-BDD6-AF3F60E0FB36}" type="slidenum">
              <a:rPr lang="sv-SE" smtClean="0"/>
              <a:t>8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6096E3B-FC5C-F28E-9F2D-0E300D3D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84" y="0"/>
            <a:ext cx="5979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7709"/>
          <a:stretch>
            <a:fillRect/>
          </a:stretch>
        </p:blipFill>
        <p:spPr/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9FE436-11C3-4C65-8892-D2A7B2947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32F2526-F3AA-4FE1-B19B-E1BF1C47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Gruppadministratör VerkO Teamcenter</a:t>
            </a:r>
            <a:br>
              <a:rPr lang="sv-SE" dirty="0" smtClean="0"/>
            </a:br>
            <a:r>
              <a:rPr lang="sv-SE" i="1" dirty="0" smtClean="0"/>
              <a:t>”Arkivera ärenden i VSDL”</a:t>
            </a:r>
            <a:endParaRPr lang="sv-SE" i="1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3043A-98F4-435F-80B6-FDDBD576312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E555D-8959-4506-9564-D91CFC62551F}" type="datetime1">
              <a:rPr kumimoji="0" lang="sv-SE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2022-05-20</a:t>
            </a:fld>
            <a:endParaRPr kumimoji="0" lang="sv-SE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37FB82-A34C-44F5-8094-78FB64BEA6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891856"/>
            <a:ext cx="360000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C322D-AE1A-4FC3-BA63-54BA2399C0D0}" type="slidenum">
              <a:rPr kumimoji="0" lang="sv-SE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363158-2318-4F16-982C-ED0E48C65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4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V Vit">
  <a:themeElements>
    <a:clrScheme name="FMV">
      <a:dk1>
        <a:sysClr val="windowText" lastClr="000000"/>
      </a:dk1>
      <a:lt1>
        <a:sysClr val="window" lastClr="FFFFFF"/>
      </a:lt1>
      <a:dk2>
        <a:srgbClr val="57584F"/>
      </a:dk2>
      <a:lt2>
        <a:srgbClr val="E7E6E6"/>
      </a:lt2>
      <a:accent1>
        <a:srgbClr val="850057"/>
      </a:accent1>
      <a:accent2>
        <a:srgbClr val="C6C6BC"/>
      </a:accent2>
      <a:accent3>
        <a:srgbClr val="0CC6DE"/>
      </a:accent3>
      <a:accent4>
        <a:srgbClr val="83847A"/>
      </a:accent4>
      <a:accent5>
        <a:srgbClr val="FADC42"/>
      </a:accent5>
      <a:accent6>
        <a:srgbClr val="1C1E1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V.potx" id="{22068A3A-6854-4B29-BBD8-474B6E4E4D5D}" vid="{7EA5A81E-5790-473B-9367-AA46C47DCFB7}"/>
    </a:ext>
  </a:extLst>
</a:theme>
</file>

<file path=ppt/theme/theme2.xml><?xml version="1.0" encoding="utf-8"?>
<a:theme xmlns:a="http://schemas.openxmlformats.org/drawingml/2006/main" name="FMV Layout med helbild">
  <a:themeElements>
    <a:clrScheme name="FMV">
      <a:dk1>
        <a:sysClr val="windowText" lastClr="000000"/>
      </a:dk1>
      <a:lt1>
        <a:sysClr val="window" lastClr="FFFFFF"/>
      </a:lt1>
      <a:dk2>
        <a:srgbClr val="57584F"/>
      </a:dk2>
      <a:lt2>
        <a:srgbClr val="E7E6E6"/>
      </a:lt2>
      <a:accent1>
        <a:srgbClr val="850057"/>
      </a:accent1>
      <a:accent2>
        <a:srgbClr val="C6C6BC"/>
      </a:accent2>
      <a:accent3>
        <a:srgbClr val="0CC6DE"/>
      </a:accent3>
      <a:accent4>
        <a:srgbClr val="83847A"/>
      </a:accent4>
      <a:accent5>
        <a:srgbClr val="FADC42"/>
      </a:accent5>
      <a:accent6>
        <a:srgbClr val="1C1E1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V.potx" id="{22068A3A-6854-4B29-BBD8-474B6E4E4D5D}" vid="{FD5C3274-A600-4DE2-A9B1-AD88E01EAE9E}"/>
    </a:ext>
  </a:extLst>
</a:theme>
</file>

<file path=ppt/theme/theme3.xml><?xml version="1.0" encoding="utf-8"?>
<a:theme xmlns:a="http://schemas.openxmlformats.org/drawingml/2006/main" name="FMV Grå">
  <a:themeElements>
    <a:clrScheme name="FMV">
      <a:dk1>
        <a:sysClr val="windowText" lastClr="000000"/>
      </a:dk1>
      <a:lt1>
        <a:sysClr val="window" lastClr="FFFFFF"/>
      </a:lt1>
      <a:dk2>
        <a:srgbClr val="57584F"/>
      </a:dk2>
      <a:lt2>
        <a:srgbClr val="E7E6E6"/>
      </a:lt2>
      <a:accent1>
        <a:srgbClr val="850057"/>
      </a:accent1>
      <a:accent2>
        <a:srgbClr val="C6C6BC"/>
      </a:accent2>
      <a:accent3>
        <a:srgbClr val="0CC6DE"/>
      </a:accent3>
      <a:accent4>
        <a:srgbClr val="83847A"/>
      </a:accent4>
      <a:accent5>
        <a:srgbClr val="FADC42"/>
      </a:accent5>
      <a:accent6>
        <a:srgbClr val="1C1E1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V.potx" id="{22068A3A-6854-4B29-BBD8-474B6E4E4D5D}" vid="{DABC5B1A-371C-4C33-94F9-A27238885C78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00CED28B53045932C01E7FDE45083" ma:contentTypeVersion="17" ma:contentTypeDescription="Skapa ett nytt dokument." ma:contentTypeScope="" ma:versionID="d0fdd282a18bf57285e4b29064c96829">
  <xsd:schema xmlns:xsd="http://www.w3.org/2001/XMLSchema" xmlns:xs="http://www.w3.org/2001/XMLSchema" xmlns:p="http://schemas.microsoft.com/office/2006/metadata/properties" xmlns:ns1="http://schemas.microsoft.com/sharepoint/v3" xmlns:ns2="900b1448-7d11-4efa-af57-63afee4b5cee" xmlns:ns3="04435a31-cf51-4a09-8c14-bc57e1174e7f" targetNamespace="http://schemas.microsoft.com/office/2006/metadata/properties" ma:root="true" ma:fieldsID="af04ec6d591dc2ac04437af176d10d1c" ns1:_="" ns2:_="" ns3:_="">
    <xsd:import namespace="http://schemas.microsoft.com/sharepoint/v3"/>
    <xsd:import namespace="900b1448-7d11-4efa-af57-63afee4b5cee"/>
    <xsd:import namespace="04435a31-cf51-4a09-8c14-bc57e1174e7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tatus" minOccurs="0"/>
                <xsd:element ref="ns2:p5266d7d1f1e4ccaaf2c82de5b2ed1e6" minOccurs="0"/>
                <xsd:element ref="ns3:TaxCatchAll" minOccurs="0"/>
                <xsd:element ref="ns2:f172acfea83f4f42ba9e5764b95140ee" minOccurs="0"/>
                <xsd:element ref="ns2:jfe1ab9d16774d589c21b4243fb4e79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b1448-7d11-4efa-af57-63afee4b5cee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Status" ma:default="Utkast" ma:format="Dropdown" ma:internalName="Status">
      <xsd:simpleType>
        <xsd:restriction base="dms:Choice">
          <xsd:enumeration value="Utkast"/>
          <xsd:enumeration value="Väntande"/>
          <xsd:enumeration value="Fastställd"/>
          <xsd:enumeration value="Upphävd"/>
        </xsd:restriction>
      </xsd:simpleType>
    </xsd:element>
    <xsd:element name="p5266d7d1f1e4ccaaf2c82de5b2ed1e6" ma:index="12" nillable="true" ma:taxonomy="true" ma:internalName="p5266d7d1f1e4ccaaf2c82de5b2ed1e6" ma:taxonomyFieldName="Funktionsomr_x00e5_de" ma:displayName="Funktionsområde" ma:readOnly="false" ma:default="" ma:fieldId="{95266d7d-1f1e-4cca-af2c-82de5b2ed1e6}" ma:sspId="c04caedc-eda8-4742-a698-6b88d4fe459b" ma:termSetId="ce8e6a81-19b4-4e35-b209-88867cef45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72acfea83f4f42ba9e5764b95140ee" ma:index="15" nillable="true" ma:taxonomy="true" ma:internalName="f172acfea83f4f42ba9e5764b95140ee" ma:taxonomyFieldName="Dokumenttyp" ma:displayName="Dokumenttyp" ma:indexed="true" ma:readOnly="false" ma:default="" ma:fieldId="{f172acfe-a83f-4f42-ba9e-5764b95140ee}" ma:sspId="c04caedc-eda8-4742-a698-6b88d4fe459b" ma:termSetId="0176e0c4-be1f-4a6a-9441-3a737d5f3a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fe1ab9d16774d589c21b4243fb4e795" ma:index="17" nillable="true" ma:taxonomy="true" ma:internalName="jfe1ab9d16774d589c21b4243fb4e795" ma:taxonomyFieldName="Inneh_x00e5_llstyp" ma:displayName="Innehållstyp" ma:readOnly="false" ma:default="" ma:fieldId="{3fe1ab9d-1677-4d58-9c21-b4243fb4e795}" ma:sspId="c04caedc-eda8-4742-a698-6b88d4fe459b" ma:termSetId="0176e0c4-be1f-4a6a-9441-3a737d5f3af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35a31-cf51-4a09-8c14-bc57e1174e7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5526e53-b246-4f0f-a049-733ef111a3a5}" ma:internalName="TaxCatchAll" ma:showField="CatchAllData" ma:web="04435a31-cf51-4a09-8c14-bc57e1174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435a31-cf51-4a09-8c14-bc57e1174e7f">
      <Value>90</Value>
      <Value>80</Value>
      <Value>92</Value>
    </TaxCatchAll>
    <jfe1ab9d16774d589c21b4243fb4e795 xmlns="900b1448-7d11-4efa-af57-63afee4b5c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Behörighetshantering</TermName>
          <TermId xmlns="http://schemas.microsoft.com/office/infopath/2007/PartnerControls">feea8010-fdfa-4abc-9953-506472d5326c</TermId>
        </TermInfo>
      </Terms>
    </jfe1ab9d16774d589c21b4243fb4e795>
    <f172acfea83f4f42ba9e5764b95140ee xmlns="900b1448-7d11-4efa-af57-63afee4b5c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Vägledande</TermName>
          <TermId xmlns="http://schemas.microsoft.com/office/infopath/2007/PartnerControls">5d04460b-3833-456c-94c4-8caadcd8c8c3</TermId>
        </TermInfo>
      </Terms>
    </f172acfea83f4f42ba9e5764b95140ee>
    <Status xmlns="900b1448-7d11-4efa-af57-63afee4b5cee">Fastställd</Status>
    <PublishingExpirationDate xmlns="http://schemas.microsoft.com/sharepoint/v3" xsi:nil="true"/>
    <PublishingStartDate xmlns="http://schemas.microsoft.com/sharepoint/v3" xsi:nil="true"/>
    <p5266d7d1f1e4ccaaf2c82de5b2ed1e6 xmlns="900b1448-7d11-4efa-af57-63afee4b5c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Utbildning</TermName>
          <TermId xmlns="http://schemas.microsoft.com/office/infopath/2007/PartnerControls">12cdeafa-a094-49a1-9ef7-c3123d18bdfb</TermId>
        </TermInfo>
      </Terms>
    </p5266d7d1f1e4ccaaf2c82de5b2ed1e6>
  </documentManagement>
</p:properties>
</file>

<file path=customXml/itemProps1.xml><?xml version="1.0" encoding="utf-8"?>
<ds:datastoreItem xmlns:ds="http://schemas.openxmlformats.org/officeDocument/2006/customXml" ds:itemID="{A66E1C77-C5A9-4C13-99F8-8D92122B43CA}"/>
</file>

<file path=customXml/itemProps2.xml><?xml version="1.0" encoding="utf-8"?>
<ds:datastoreItem xmlns:ds="http://schemas.openxmlformats.org/officeDocument/2006/customXml" ds:itemID="{3701498A-B4FA-4209-8658-F87A948559A4}"/>
</file>

<file path=customXml/itemProps3.xml><?xml version="1.0" encoding="utf-8"?>
<ds:datastoreItem xmlns:ds="http://schemas.openxmlformats.org/officeDocument/2006/customXml" ds:itemID="{CBC07176-DDB0-4DEA-A9A8-61ADECF0ACA9}"/>
</file>

<file path=docProps/app.xml><?xml version="1.0" encoding="utf-8"?>
<Properties xmlns="http://schemas.openxmlformats.org/officeDocument/2006/extended-properties" xmlns:vt="http://schemas.openxmlformats.org/officeDocument/2006/docPropsVTypes">
  <Template>FMV</Template>
  <TotalTime>378</TotalTime>
  <Words>1412</Words>
  <Application>Microsoft Office PowerPoint</Application>
  <PresentationFormat>Bredbild</PresentationFormat>
  <Paragraphs>332</Paragraphs>
  <Slides>16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FMV Vit</vt:lpstr>
      <vt:lpstr>FMV Layout med helbild</vt:lpstr>
      <vt:lpstr>FMV Grå</vt:lpstr>
      <vt:lpstr>Office-tema</vt:lpstr>
      <vt:lpstr>Gruppadministratör VerkO Teamcenter ”Behörighetsprocessen”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Gruppadministratör VerkO Teamcenter ”Arkivera ärenden i VSDL”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EVRY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Gruppadministratör VerkO Teamcenter ”Behörighetsprocessen”</dc:title>
  <dc:creator>Innervik, Torbjörn TOIN</dc:creator>
  <cp:lastModifiedBy>Innervik, Torbjörn TOIN</cp:lastModifiedBy>
  <cp:revision>13</cp:revision>
  <dcterms:created xsi:type="dcterms:W3CDTF">2022-04-25T17:43:16Z</dcterms:created>
  <dcterms:modified xsi:type="dcterms:W3CDTF">2022-05-20T07:01:58Z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0x01010077D00CED28B53045932C01E7FDE45083</vt:lpwstr>
  </property>
  <property fmtid="{D5CDD505-2E9C-101B-9397-08002B2CF9AE}" pid="3" name="Dokumenttyp">
    <vt:lpwstr>80;#Vägledande|5d04460b-3833-456c-94c4-8caadcd8c8c3</vt:lpwstr>
  </property>
  <property fmtid="{D5CDD505-2E9C-101B-9397-08002B2CF9AE}" pid="4" name="Funktionsområde">
    <vt:lpwstr>92;#Utbildning|12cdeafa-a094-49a1-9ef7-c3123d18bdfb</vt:lpwstr>
  </property>
  <property fmtid="{D5CDD505-2E9C-101B-9397-08002B2CF9AE}" pid="5" name="Innehållstyp">
    <vt:lpwstr>90;#Behörighetshantering|feea8010-fdfa-4abc-9953-506472d5326c</vt:lpwstr>
  </property>
</Properties>
</file>